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61" r:id="rId4"/>
    <p:sldId id="272" r:id="rId5"/>
    <p:sldId id="258" r:id="rId6"/>
    <p:sldId id="259" r:id="rId7"/>
    <p:sldId id="267" r:id="rId8"/>
    <p:sldId id="273" r:id="rId9"/>
    <p:sldId id="274" r:id="rId10"/>
    <p:sldId id="275" r:id="rId11"/>
    <p:sldId id="266" r:id="rId12"/>
    <p:sldId id="276" r:id="rId13"/>
    <p:sldId id="268" r:id="rId14"/>
    <p:sldId id="277" r:id="rId15"/>
    <p:sldId id="269" r:id="rId16"/>
    <p:sldId id="284" r:id="rId17"/>
    <p:sldId id="280" r:id="rId18"/>
    <p:sldId id="285" r:id="rId19"/>
    <p:sldId id="286" r:id="rId20"/>
    <p:sldId id="279" r:id="rId21"/>
    <p:sldId id="281" r:id="rId22"/>
    <p:sldId id="260" r:id="rId23"/>
    <p:sldId id="262" r:id="rId24"/>
    <p:sldId id="263" r:id="rId25"/>
    <p:sldId id="282" r:id="rId26"/>
    <p:sldId id="270" r:id="rId27"/>
    <p:sldId id="264" r:id="rId28"/>
    <p:sldId id="265" r:id="rId29"/>
    <p:sldId id="271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42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8150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64749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95552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403595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60432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738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40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77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05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2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06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79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8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95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10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koregion-uhlava.cz/mistni-akcni-skupina/strategie-uzemi-2014-2020/sclld-14-20/vyzvy/vyzva-3-irop" TargetMode="External"/><Relationship Id="rId2" Type="http://schemas.openxmlformats.org/officeDocument/2006/relationships/hyperlink" Target="http://www.irop.mmr.cz/cs/Vyzvy/Seznam/Vyzva-c-53-Udrzitelna-doprava-integrovane-projek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seu.mssf.cz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ekoregion-uhlava.cz/mistni-akcni-skupina/strategie-uzemi-2014-2020/sclld-14-20/vyzvy/vyzva-3-irop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koregion-uhlava.cz/mistni-akcni-skupina/strategie-uzemi-2014-2020/sclld-14-20/interni-postupy-irop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zemnidimenze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7600" y="2404534"/>
            <a:ext cx="8460509" cy="1646302"/>
          </a:xfrm>
        </p:spPr>
        <p:txBody>
          <a:bodyPr/>
          <a:lstStyle/>
          <a:p>
            <a:r>
              <a:rPr lang="cs-CZ" smtClean="0"/>
              <a:t>3.Výzva </a:t>
            </a:r>
            <a:r>
              <a:rPr lang="cs-CZ" dirty="0" smtClean="0"/>
              <a:t>IROP</a:t>
            </a:r>
            <a:br>
              <a:rPr lang="cs-CZ" dirty="0" smtClean="0"/>
            </a:br>
            <a:r>
              <a:rPr lang="cs-CZ" dirty="0" smtClean="0"/>
              <a:t>Infrastruktura pro MŠ a ZŠ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960206" cy="1096899"/>
          </a:xfrm>
        </p:spPr>
        <p:txBody>
          <a:bodyPr/>
          <a:lstStyle/>
          <a:p>
            <a:r>
              <a:rPr lang="cs-CZ" dirty="0" smtClean="0"/>
              <a:t>MAS Ekoregion Úhlava, </a:t>
            </a:r>
            <a:r>
              <a:rPr lang="cs-CZ" dirty="0" err="1" smtClean="0"/>
              <a:t>z.s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803" y="197499"/>
            <a:ext cx="8331200" cy="137464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3127" y="493226"/>
            <a:ext cx="1053640" cy="94300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40145" y="6326909"/>
            <a:ext cx="9033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CZ.06.4.59/0.0/0.0/15_003/0009704 Zlepšení </a:t>
            </a:r>
            <a:r>
              <a:rPr lang="cs-CZ" sz="1400" dirty="0"/>
              <a:t>řídících a administrativních schopností MAS Ekoregion Úhlava </a:t>
            </a:r>
            <a:r>
              <a:rPr lang="cs-CZ" sz="1400" dirty="0" smtClean="0"/>
              <a:t>2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735047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191491"/>
          </a:xfrm>
        </p:spPr>
        <p:txBody>
          <a:bodyPr>
            <a:normAutofit/>
          </a:bodyPr>
          <a:lstStyle/>
          <a:p>
            <a:r>
              <a:rPr lang="cs-CZ" b="1" dirty="0" smtClean="0"/>
              <a:t>Vedlejší </a:t>
            </a:r>
            <a:r>
              <a:rPr lang="cs-CZ" b="1" dirty="0"/>
              <a:t>podporované aktivity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Infrastruktura základního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01090"/>
            <a:ext cx="8596668" cy="4692072"/>
          </a:xfrm>
        </p:spPr>
        <p:txBody>
          <a:bodyPr>
            <a:normAutofit/>
          </a:bodyPr>
          <a:lstStyle/>
          <a:p>
            <a:r>
              <a:rPr lang="cs-CZ" dirty="0" smtClean="0"/>
              <a:t>demolice </a:t>
            </a:r>
            <a:r>
              <a:rPr lang="cs-CZ" dirty="0"/>
              <a:t>související s realizací projektu, </a:t>
            </a:r>
          </a:p>
          <a:p>
            <a:r>
              <a:rPr lang="cs-CZ" dirty="0" smtClean="0"/>
              <a:t>pořízení </a:t>
            </a:r>
            <a:r>
              <a:rPr lang="cs-CZ" dirty="0"/>
              <a:t>bezpečnostních prvků a zařízení u vstupu do budovy, </a:t>
            </a:r>
          </a:p>
          <a:p>
            <a:r>
              <a:rPr lang="cs-CZ" dirty="0" smtClean="0"/>
              <a:t>úpravy </a:t>
            </a:r>
            <a:r>
              <a:rPr lang="cs-CZ" dirty="0"/>
              <a:t>zeleně a venkovního prostranství, </a:t>
            </a:r>
          </a:p>
          <a:p>
            <a:r>
              <a:rPr lang="cs-CZ" dirty="0" smtClean="0"/>
              <a:t>projektová </a:t>
            </a:r>
            <a:r>
              <a:rPr lang="cs-CZ" dirty="0"/>
              <a:t>dokumentace, EIA, </a:t>
            </a:r>
          </a:p>
          <a:p>
            <a:r>
              <a:rPr lang="cs-CZ" dirty="0" smtClean="0"/>
              <a:t>zabezpečení </a:t>
            </a:r>
            <a:r>
              <a:rPr lang="cs-CZ" dirty="0"/>
              <a:t>výstavby (technický dozor investora, BOZP, autorský dozor), </a:t>
            </a:r>
          </a:p>
          <a:p>
            <a:r>
              <a:rPr lang="cs-CZ" dirty="0" smtClean="0"/>
              <a:t>pořízení </a:t>
            </a:r>
            <a:r>
              <a:rPr lang="cs-CZ" dirty="0"/>
              <a:t>služeb bezprostředně související s realizací projektu (příprava a </a:t>
            </a:r>
            <a:r>
              <a:rPr lang="cs-CZ" dirty="0" smtClean="0"/>
              <a:t>realizace </a:t>
            </a:r>
            <a:r>
              <a:rPr lang="cs-CZ" dirty="0"/>
              <a:t>zadávacích a výběrových řízení, zpracování studie proveditelnosti), </a:t>
            </a:r>
          </a:p>
          <a:p>
            <a:r>
              <a:rPr lang="cs-CZ" dirty="0" smtClean="0"/>
              <a:t>povinná </a:t>
            </a:r>
            <a:r>
              <a:rPr lang="cs-CZ" dirty="0"/>
              <a:t>publicita (podle kap. 13 Obecných pravidel). </a:t>
            </a:r>
          </a:p>
        </p:txBody>
      </p:sp>
    </p:spTree>
    <p:extLst>
      <p:ext uri="{BB962C8B-B14F-4D97-AF65-F5344CB8AC3E}">
        <p14:creationId xmlns:p14="http://schemas.microsoft.com/office/powerpoint/2010/main" val="1044523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3" y="360218"/>
            <a:ext cx="8596668" cy="849330"/>
          </a:xfrm>
        </p:spPr>
        <p:txBody>
          <a:bodyPr/>
          <a:lstStyle/>
          <a:p>
            <a:r>
              <a:rPr lang="cs-CZ" b="1" dirty="0" smtClean="0"/>
              <a:t>Způsobilé výdaje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062182"/>
            <a:ext cx="9159393" cy="5523553"/>
          </a:xfrm>
        </p:spPr>
        <p:txBody>
          <a:bodyPr>
            <a:normAutofit/>
          </a:bodyPr>
          <a:lstStyle/>
          <a:p>
            <a:r>
              <a:rPr lang="cs-CZ" dirty="0"/>
              <a:t>Základní hlediska způsobilosti výdaje jsou uvedena v kapitole 10.1 Obecných pravidel </a:t>
            </a:r>
            <a:r>
              <a:rPr lang="cs-CZ" dirty="0" smtClean="0"/>
              <a:t>(</a:t>
            </a:r>
            <a:r>
              <a:rPr lang="cs-CZ" dirty="0"/>
              <a:t>verze 1.11 platnost od 15.5.2018)</a:t>
            </a:r>
          </a:p>
          <a:p>
            <a:r>
              <a:rPr lang="cs-CZ" dirty="0" smtClean="0"/>
              <a:t>musí </a:t>
            </a:r>
            <a:r>
              <a:rPr lang="cs-CZ" dirty="0"/>
              <a:t>být vynaloženy v souladu s cíli IROP a specifického cíle 1.2, </a:t>
            </a:r>
          </a:p>
          <a:p>
            <a:r>
              <a:rPr lang="cs-CZ" dirty="0" smtClean="0"/>
              <a:t>musí </a:t>
            </a:r>
            <a:r>
              <a:rPr lang="cs-CZ" dirty="0"/>
              <a:t>přímo souviset s realizací projektu, </a:t>
            </a:r>
          </a:p>
          <a:p>
            <a:r>
              <a:rPr lang="cs-CZ" dirty="0" smtClean="0"/>
              <a:t>musí </a:t>
            </a:r>
            <a:r>
              <a:rPr lang="cs-CZ" dirty="0"/>
              <a:t>vzniknout a být vynaloženy v období od 1. 1. 2014 do data ukončení realizace projektu podle Rozhodnutí, </a:t>
            </a:r>
          </a:p>
          <a:p>
            <a:r>
              <a:rPr lang="cs-CZ" dirty="0" smtClean="0"/>
              <a:t>musí </a:t>
            </a:r>
            <a:r>
              <a:rPr lang="cs-CZ" dirty="0"/>
              <a:t>být doloženy průkaznými doklady (faktura, doklad o úhradě, předávací protokol, smlouvy s dodavateli, viz dále Dokladování způsobilých výdajů), </a:t>
            </a:r>
          </a:p>
          <a:p>
            <a:r>
              <a:rPr lang="cs-CZ" dirty="0" smtClean="0"/>
              <a:t>nesmí </a:t>
            </a:r>
            <a:r>
              <a:rPr lang="cs-CZ" dirty="0"/>
              <a:t>přesáhnout výši výdajů uvedenou v každé jednotlivé smlouvě uzavřené s dodavatelem, popř. jejich dodatcích </a:t>
            </a:r>
            <a:endParaRPr lang="cs-CZ" dirty="0" smtClean="0"/>
          </a:p>
          <a:p>
            <a:r>
              <a:rPr lang="cs-CZ" b="1" dirty="0" smtClean="0"/>
              <a:t>Na hlavní </a:t>
            </a:r>
            <a:r>
              <a:rPr lang="cs-CZ" b="1" dirty="0"/>
              <a:t>aktivity </a:t>
            </a:r>
            <a:r>
              <a:rPr lang="cs-CZ" dirty="0"/>
              <a:t>projektu musí být vynaloženo </a:t>
            </a:r>
            <a:r>
              <a:rPr lang="cs-CZ" b="1" dirty="0"/>
              <a:t>minimálně 85 % celkových způsobilých výdajů </a:t>
            </a:r>
            <a:r>
              <a:rPr lang="cs-CZ" dirty="0" smtClean="0"/>
              <a:t>(CZV) projektu, na </a:t>
            </a:r>
            <a:r>
              <a:rPr lang="cs-CZ" b="1" dirty="0"/>
              <a:t>vedlejší aktivity </a:t>
            </a:r>
            <a:r>
              <a:rPr lang="cs-CZ" dirty="0" smtClean="0"/>
              <a:t>vynaloženo </a:t>
            </a:r>
            <a:r>
              <a:rPr lang="cs-CZ" b="1" dirty="0"/>
              <a:t>maximálně 15 % </a:t>
            </a:r>
            <a:r>
              <a:rPr lang="cs-CZ" dirty="0" smtClean="0"/>
              <a:t>CZV</a:t>
            </a:r>
            <a:r>
              <a:rPr lang="cs-CZ" b="1" dirty="0" smtClean="0"/>
              <a:t> </a:t>
            </a:r>
            <a:r>
              <a:rPr lang="cs-CZ" dirty="0" smtClean="0"/>
              <a:t>projektu</a:t>
            </a:r>
            <a:r>
              <a:rPr lang="cs-CZ" dirty="0"/>
              <a:t>. </a:t>
            </a:r>
            <a:r>
              <a:rPr lang="cs-CZ" dirty="0" smtClean="0"/>
              <a:t>(Rozložení </a:t>
            </a:r>
            <a:r>
              <a:rPr lang="cs-CZ" dirty="0"/>
              <a:t>výdajů na hlavní a vedlejší aktivity projektu je předmětem kontroly CRR při závěrečném ověření způsobilosti </a:t>
            </a:r>
            <a:r>
              <a:rPr lang="cs-CZ" dirty="0" smtClean="0"/>
              <a:t>projektu</a:t>
            </a:r>
            <a:r>
              <a:rPr lang="cs-CZ" dirty="0"/>
              <a:t>)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063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15636"/>
            <a:ext cx="8596668" cy="63730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Způsobilé </a:t>
            </a:r>
            <a:r>
              <a:rPr lang="cs-CZ" b="1" dirty="0" smtClean="0"/>
              <a:t>výdaje MŠ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052945"/>
            <a:ext cx="8900775" cy="5615708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V případě, že dojde v </a:t>
            </a:r>
            <a:r>
              <a:rPr lang="cs-CZ" sz="2000" b="1" dirty="0"/>
              <a:t>mateřské škole </a:t>
            </a:r>
            <a:r>
              <a:rPr lang="cs-CZ" sz="2000" dirty="0"/>
              <a:t>(provozované podle zákona č. 561/2004 Sb.): </a:t>
            </a:r>
          </a:p>
          <a:p>
            <a:pPr lvl="1"/>
            <a:r>
              <a:rPr lang="cs-CZ" sz="1800" dirty="0" smtClean="0"/>
              <a:t>k </a:t>
            </a:r>
            <a:r>
              <a:rPr lang="cs-CZ" sz="1800" dirty="0"/>
              <a:t>navýšení kapacity zařízení </a:t>
            </a:r>
            <a:r>
              <a:rPr lang="cs-CZ" sz="1800" b="1" dirty="0"/>
              <a:t>minimálně o 16 dětí (do navýšení kapacity se započítává i modernizace objektu z důvodu trvalého zachování kapacity, pro kterou je nyní udělena výjimka Krajské hygienické stanice)</a:t>
            </a:r>
            <a:r>
              <a:rPr lang="cs-CZ" sz="1800" dirty="0"/>
              <a:t>, jsou v plné míře způsobilé všechny výdaje na hlavní i vedlejší aktivity projektu. </a:t>
            </a:r>
          </a:p>
          <a:p>
            <a:pPr lvl="1"/>
            <a:r>
              <a:rPr lang="cs-CZ" sz="1800" dirty="0"/>
              <a:t>k navýšení kapacity zařízení o méně než 16 dětí, jsou plně způsobilé pouze výdaje související s rozšířením kapacity kmenových tříd, nákup </a:t>
            </a:r>
            <a:r>
              <a:rPr lang="cs-CZ" sz="1800" dirty="0" smtClean="0"/>
              <a:t>kompenzačních </a:t>
            </a:r>
            <a:r>
              <a:rPr lang="cs-CZ" sz="1800" dirty="0"/>
              <a:t>pomůcek a stavební úpravy budovy spojené s bezbariérovostí. Ostatní výdaje na hlavní a vedlejší aktivity jsou způsobilé v poměrné části dle navýšené kapacity a stávající kapacity vycházející z Rejstříku škol a školských zařízení. </a:t>
            </a:r>
            <a:endParaRPr lang="cs-CZ" sz="2000" dirty="0"/>
          </a:p>
          <a:p>
            <a:r>
              <a:rPr lang="cs-CZ" b="1" dirty="0"/>
              <a:t>V ostatních typech podporovaných zařízení </a:t>
            </a:r>
            <a:r>
              <a:rPr lang="cs-CZ" dirty="0"/>
              <a:t>při budování zcela nového zařízení či při přesunu stávajícího zařízení do nových prostor nebo odkupu stávajících prostor za účelem navýšení stávající kapacity jsou způsobilé výdaje související s projektem hrazeny v plné míře. Při rozšiřování stávajícího zařízení jsou způsobilé pouze výdaje spojené s rozšířením stávající kapacity, nákup kompenzačních pomůcek a stavební úpravy budovy spojené s bezbariérovostí. Ostatní výdaje na hlavní a vedlejší aktivity jsou způsobilé v poměrné části dle navýšené kapacity a stávající kapacity. 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928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910" y="205483"/>
            <a:ext cx="9384146" cy="71919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Způsobilé výdaje na hlavní aktivity projektu MŠ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4530" y="924674"/>
            <a:ext cx="8979614" cy="5763802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Stavby </a:t>
            </a:r>
            <a:endParaRPr lang="cs-CZ" b="1" u="sng" dirty="0"/>
          </a:p>
          <a:p>
            <a:pPr lvl="1"/>
            <a:r>
              <a:rPr lang="cs-CZ" dirty="0" smtClean="0"/>
              <a:t>výstavba </a:t>
            </a:r>
            <a:r>
              <a:rPr lang="cs-CZ" dirty="0"/>
              <a:t>nové budovy sloužící pro péči o děti do 3 let nebo předškolní vzdělávání, související s rozšířením stávající kapacity zařízení, </a:t>
            </a:r>
          </a:p>
          <a:p>
            <a:pPr lvl="1"/>
            <a:r>
              <a:rPr lang="cs-CZ" dirty="0" smtClean="0"/>
              <a:t>rozšíření </a:t>
            </a:r>
            <a:r>
              <a:rPr lang="cs-CZ" dirty="0"/>
              <a:t>stávající budovy sloužící pro péči o děti do 3 let nebo předškolní vzdělávání, související s rozšířením stávající kapacity zařízení, </a:t>
            </a:r>
          </a:p>
          <a:p>
            <a:pPr lvl="1"/>
            <a:r>
              <a:rPr lang="cs-CZ" dirty="0" smtClean="0"/>
              <a:t>stavební </a:t>
            </a:r>
            <a:r>
              <a:rPr lang="cs-CZ" dirty="0"/>
              <a:t>úpravy stávající budovy pro péči o děti do 3 let nebo předškolní vzdělávání nebo jiného objektu pouze z důvodu rozšíření stávající kapacity předškolního vzdělávání či vzniku zcela nového vzdělávacího zařízení, </a:t>
            </a:r>
          </a:p>
          <a:p>
            <a:pPr lvl="1"/>
            <a:r>
              <a:rPr lang="cs-CZ" dirty="0" smtClean="0"/>
              <a:t>stavební </a:t>
            </a:r>
            <a:r>
              <a:rPr lang="cs-CZ" dirty="0"/>
              <a:t>úpravy společných prostor, kmenových učeben a prostor pro spánek dětí v rámci budovy mateřské školy (zapsané do školského rejstříku), </a:t>
            </a:r>
          </a:p>
          <a:p>
            <a:pPr lvl="1"/>
            <a:r>
              <a:rPr lang="cs-CZ" dirty="0" smtClean="0"/>
              <a:t>stavební </a:t>
            </a:r>
            <a:r>
              <a:rPr lang="cs-CZ" dirty="0"/>
              <a:t>úpravy objektu dle vyhlášky č. 398/2009 Sb. související s podporou sociální inkluze v rámci projektu rozšíření kapacit (např. zajištění bezbariérového přístupu), </a:t>
            </a:r>
          </a:p>
          <a:p>
            <a:pPr lvl="1"/>
            <a:r>
              <a:rPr lang="cs-CZ" dirty="0" smtClean="0"/>
              <a:t>budování </a:t>
            </a:r>
            <a:r>
              <a:rPr lang="cs-CZ" dirty="0"/>
              <a:t>a modernizace související inženýrské sítě (vodovod, kanalizace, plyn, elektrické vedení) v rámci stavby, která je součástí projektu a projektové dokumentace stavby (způsobilým výdajem je přípojka realizovaná i mimo pozemek hlavní stavby, pokud je tato přípojka součástí projektové dokumentace a souvisí s realizovaným projektem). </a:t>
            </a:r>
            <a:endParaRPr lang="cs-CZ" dirty="0" smtClean="0"/>
          </a:p>
          <a:p>
            <a:pPr marL="457200" lvl="1" indent="0">
              <a:buNone/>
            </a:pPr>
            <a:r>
              <a:rPr lang="cs-CZ" i="1" dirty="0"/>
              <a:t>Stavebně upravené prostory (učebny, jídelna, sborovna, ředitelna) podpořené z IROP musí být vždy </a:t>
            </a:r>
            <a:r>
              <a:rPr lang="cs-CZ" b="1" i="1" dirty="0"/>
              <a:t>bezbariérově </a:t>
            </a:r>
            <a:r>
              <a:rPr lang="cs-CZ" b="1" i="1" dirty="0" smtClean="0"/>
              <a:t>dostupné </a:t>
            </a:r>
            <a:r>
              <a:rPr lang="cs-CZ" i="1" dirty="0" smtClean="0"/>
              <a:t>(včetně bezbariérového WC)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22350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7855" y="205483"/>
            <a:ext cx="9347199" cy="71919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Způsobilé výdaje na hlavní aktivity projektu MŠ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4530" y="924674"/>
            <a:ext cx="8979614" cy="5763802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Nákup </a:t>
            </a:r>
            <a:r>
              <a:rPr lang="cs-CZ" b="1" u="sng" dirty="0"/>
              <a:t>pozemků a staveb </a:t>
            </a:r>
          </a:p>
          <a:p>
            <a:pPr lvl="1"/>
            <a:r>
              <a:rPr lang="cs-CZ" dirty="0" smtClean="0"/>
              <a:t>nákup </a:t>
            </a:r>
            <a:r>
              <a:rPr lang="cs-CZ" dirty="0"/>
              <a:t>pozemku (celého, nebo jeho části) určeného pro výstavbu nové stavby, která bude sloužit pro péči o děti do 3 let nebo předškolní vzdělávání, </a:t>
            </a:r>
            <a:r>
              <a:rPr lang="cs-CZ" b="1" dirty="0"/>
              <a:t>cena pozemku nesmí přesáhnout 10 % celkových způsobilých výdajů1, </a:t>
            </a:r>
            <a:endParaRPr lang="cs-CZ" dirty="0"/>
          </a:p>
          <a:p>
            <a:pPr lvl="1"/>
            <a:r>
              <a:rPr lang="cs-CZ" dirty="0" smtClean="0"/>
              <a:t>nákup </a:t>
            </a:r>
            <a:r>
              <a:rPr lang="cs-CZ" dirty="0"/>
              <a:t>stavby (celé nebo její části), která bude sloužit pro péči o děti do 3 let nebo předškolní vzděláván </a:t>
            </a:r>
          </a:p>
          <a:p>
            <a:r>
              <a:rPr lang="cs-CZ" b="1" u="sng" dirty="0"/>
              <a:t>Pořízení vybavení budov, učeben, výukových prostor </a:t>
            </a:r>
          </a:p>
          <a:p>
            <a:pPr lvl="1"/>
            <a:r>
              <a:rPr lang="cs-CZ" dirty="0" smtClean="0"/>
              <a:t>pořízení </a:t>
            </a:r>
            <a:r>
              <a:rPr lang="cs-CZ" dirty="0"/>
              <a:t>alternativních výukových prostor např. jurty, unimobuňky/obytné kontejnery, </a:t>
            </a:r>
          </a:p>
          <a:p>
            <a:pPr lvl="1"/>
            <a:r>
              <a:rPr lang="cs-CZ" dirty="0" smtClean="0"/>
              <a:t>pořízení </a:t>
            </a:r>
            <a:r>
              <a:rPr lang="cs-CZ" dirty="0"/>
              <a:t>nábytku, </a:t>
            </a:r>
          </a:p>
          <a:p>
            <a:pPr lvl="1"/>
            <a:r>
              <a:rPr lang="cs-CZ" dirty="0" smtClean="0"/>
              <a:t>vybavení </a:t>
            </a:r>
            <a:r>
              <a:rPr lang="cs-CZ" dirty="0"/>
              <a:t>zázemí infrastruktury pro péči o děti do 3 let nebo předškolní vzdělávání (vybavení kmenových tříd, prostory pro spánek dětí, společné prostory, zázemí pro personál, šatny, toalety, jídelna apod.), </a:t>
            </a:r>
          </a:p>
          <a:p>
            <a:pPr lvl="1"/>
            <a:r>
              <a:rPr lang="cs-CZ" dirty="0" smtClean="0"/>
              <a:t>pořízení kompenzačních pomůcek a kompenzačního vybavení nezbytných pro zajištění rovného přístupu ke vzdělávání dětem se speciálními vzdělávacími potřebami. </a:t>
            </a:r>
          </a:p>
          <a:p>
            <a:pPr marL="457200" lvl="1" indent="0">
              <a:buNone/>
            </a:pPr>
            <a:r>
              <a:rPr lang="cs-CZ" i="1" dirty="0" smtClean="0"/>
              <a:t>Pořízený majetek podléhá kontrole a při nákupu vybavení je potřeba udržet výstupy z projektu po celou dobu udržitelnosti (tj. pět let od provedení poslední platby příjemci ze strany ŘO IROP) a evidovat je. </a:t>
            </a:r>
          </a:p>
          <a:p>
            <a:r>
              <a:rPr lang="cs-CZ" b="1" u="sng" dirty="0" smtClean="0"/>
              <a:t>DPH</a:t>
            </a:r>
            <a:r>
              <a:rPr lang="cs-CZ" b="1" dirty="0" smtClean="0"/>
              <a:t> –</a:t>
            </a:r>
            <a:r>
              <a:rPr lang="cs-CZ" dirty="0" smtClean="0"/>
              <a:t> žadatel není plátce nebo nemá nárok na odpočet DPH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7758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600" y="196247"/>
            <a:ext cx="9864436" cy="71919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Způsobilé výdaje na vedlejší aktivity projektu MŠ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4530" y="812800"/>
            <a:ext cx="8979614" cy="5875676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demolice </a:t>
            </a:r>
            <a:r>
              <a:rPr lang="cs-CZ" dirty="0"/>
              <a:t>původního objektu, ve kterém probíhala výchova a vzdělávání dětí, a budov na pozemku objektu, jejichž odstranění souvisí s realizací projektu; demolice nemůže být jedinou aktivitou projektu, </a:t>
            </a:r>
          </a:p>
          <a:p>
            <a:r>
              <a:rPr lang="cs-CZ" dirty="0" smtClean="0"/>
              <a:t>pořízení </a:t>
            </a:r>
            <a:r>
              <a:rPr lang="cs-CZ" dirty="0"/>
              <a:t>bezpečnostních prvků a zařízení, osvětlení, elektronického zabezpečení vstupu do budovy a mechanického zabezpečení (oplocení), </a:t>
            </a:r>
          </a:p>
          <a:p>
            <a:r>
              <a:rPr lang="cs-CZ" dirty="0" smtClean="0"/>
              <a:t>pořízení </a:t>
            </a:r>
            <a:r>
              <a:rPr lang="cs-CZ" dirty="0"/>
              <a:t>vnitřních i venkovních herních prvků a hraček, </a:t>
            </a:r>
          </a:p>
          <a:p>
            <a:r>
              <a:rPr lang="cs-CZ" dirty="0" smtClean="0"/>
              <a:t>úpravy </a:t>
            </a:r>
            <a:r>
              <a:rPr lang="cs-CZ" dirty="0"/>
              <a:t>venkovního prostranství v areálu zařízení péče o děti do 3 let nebo předškolního vzdělávání (zeleň, přístupové cesty v areálu zařízení, úprava a zřizování dětských hřišť, pítka, parkové úpravy, oplocení, </a:t>
            </a:r>
          </a:p>
          <a:p>
            <a:r>
              <a:rPr lang="cs-CZ" dirty="0" smtClean="0"/>
              <a:t>pořízení </a:t>
            </a:r>
            <a:r>
              <a:rPr lang="cs-CZ" dirty="0"/>
              <a:t>a obnova mobiliáře např. lavičky, herní prvky) a přístřešky nevyžadující stavební povolení, </a:t>
            </a:r>
          </a:p>
          <a:p>
            <a:r>
              <a:rPr lang="cs-CZ" dirty="0" smtClean="0"/>
              <a:t>parkovací </a:t>
            </a:r>
            <a:r>
              <a:rPr lang="cs-CZ" dirty="0"/>
              <a:t>místa na pozemku podpořeného zařízení pro předškolní vzdělávání (nejedná se o veřejná parkovací místa), </a:t>
            </a:r>
          </a:p>
          <a:p>
            <a:r>
              <a:rPr lang="cs-CZ" dirty="0" smtClean="0"/>
              <a:t>zabezpečení </a:t>
            </a:r>
            <a:r>
              <a:rPr lang="cs-CZ" dirty="0"/>
              <a:t>výstavby (technický dozor investora, BOZP, autorský dozor), </a:t>
            </a:r>
          </a:p>
          <a:p>
            <a:r>
              <a:rPr lang="cs-CZ" dirty="0" smtClean="0"/>
              <a:t>projektová </a:t>
            </a:r>
            <a:r>
              <a:rPr lang="cs-CZ" dirty="0"/>
              <a:t>dokumentace stavby, EIA, </a:t>
            </a:r>
          </a:p>
          <a:p>
            <a:r>
              <a:rPr lang="cs-CZ" dirty="0" smtClean="0"/>
              <a:t>pořízení </a:t>
            </a:r>
            <a:r>
              <a:rPr lang="cs-CZ" dirty="0"/>
              <a:t>služeb bezprostředně souvisejících s realizací projektu (příprava a realizace </a:t>
            </a:r>
            <a:r>
              <a:rPr lang="cs-CZ" dirty="0" smtClean="0"/>
              <a:t>zadávacích </a:t>
            </a:r>
            <a:r>
              <a:rPr lang="cs-CZ" dirty="0"/>
              <a:t>a výběrových řízení, zpracování studie proveditelnosti), </a:t>
            </a:r>
          </a:p>
          <a:p>
            <a:r>
              <a:rPr lang="cs-CZ" dirty="0" smtClean="0"/>
              <a:t>nákup </a:t>
            </a:r>
            <a:r>
              <a:rPr lang="cs-CZ" dirty="0"/>
              <a:t>služeb, které jsou součástí pořízení dlouhodobého hmotného a nehmotného majetku, nejsou-li tyto služby součástí pořizovací ceny vybavení, </a:t>
            </a:r>
          </a:p>
          <a:p>
            <a:r>
              <a:rPr lang="cs-CZ" dirty="0" smtClean="0"/>
              <a:t>Povinná </a:t>
            </a:r>
            <a:r>
              <a:rPr lang="cs-CZ" dirty="0"/>
              <a:t>publicita </a:t>
            </a:r>
            <a:r>
              <a:rPr lang="cs-CZ" dirty="0" smtClean="0"/>
              <a:t> (zajištění dle kap. 13 Obecných pravidel)</a:t>
            </a:r>
          </a:p>
          <a:p>
            <a:r>
              <a:rPr lang="cs-CZ" dirty="0"/>
              <a:t>DPH </a:t>
            </a:r>
            <a:r>
              <a:rPr lang="cs-CZ" dirty="0" smtClean="0"/>
              <a:t>- žadatel </a:t>
            </a:r>
            <a:r>
              <a:rPr lang="cs-CZ" dirty="0"/>
              <a:t>není plátce nebo nemá nárok na odpočet DPH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06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1673" y="205483"/>
            <a:ext cx="9393381" cy="719191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Způsobilé výdaje na hlavní aktivity projektu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4530" y="924674"/>
            <a:ext cx="8979614" cy="57638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 smtClean="0"/>
              <a:t>Stavby</a:t>
            </a:r>
            <a:endParaRPr lang="cs-CZ" b="1" u="sng" dirty="0"/>
          </a:p>
          <a:p>
            <a:r>
              <a:rPr lang="cs-CZ" dirty="0"/>
              <a:t>stavby, přístavby, nástavby, stavební úpravy a modernizace budov sloužící základnímu vzdělávání: </a:t>
            </a:r>
          </a:p>
          <a:p>
            <a:pPr lvl="1"/>
            <a:r>
              <a:rPr lang="cs-CZ" dirty="0" smtClean="0"/>
              <a:t>laboratoře</a:t>
            </a:r>
            <a:r>
              <a:rPr lang="cs-CZ" dirty="0"/>
              <a:t>, dílny, odborné a specializované učebny a výukové prostory ve vazbě na klíčové kompetence IROP, nezbytné zázemí těchto učeben (např. šatny k dílnám, sociální zázemí, přípravny, sklady pomůcek, úklidové komory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odborné </a:t>
            </a:r>
            <a:r>
              <a:rPr lang="cs-CZ" dirty="0"/>
              <a:t>kabinety ve vazbě na klíčové kompetence IROP, </a:t>
            </a:r>
          </a:p>
          <a:p>
            <a:pPr lvl="1"/>
            <a:r>
              <a:rPr lang="cs-CZ" dirty="0" smtClean="0"/>
              <a:t>školní </a:t>
            </a:r>
            <a:r>
              <a:rPr lang="cs-CZ" dirty="0"/>
              <a:t>poradenské pracoviště v budově školy, </a:t>
            </a:r>
            <a:endParaRPr lang="cs-CZ" dirty="0" smtClean="0"/>
          </a:p>
          <a:p>
            <a:pPr lvl="1"/>
            <a:r>
              <a:rPr lang="cs-CZ" dirty="0" smtClean="0"/>
              <a:t>chodby</a:t>
            </a:r>
            <a:r>
              <a:rPr lang="cs-CZ" dirty="0"/>
              <a:t>, vstupní a spojovací prostory nezbytné pro propojení nově vybudovaných prostor, </a:t>
            </a:r>
          </a:p>
          <a:p>
            <a:r>
              <a:rPr lang="cs-CZ" dirty="0" smtClean="0"/>
              <a:t>stavby </a:t>
            </a:r>
            <a:r>
              <a:rPr lang="cs-CZ" dirty="0"/>
              <a:t>a stavební úpravy objektu dle vyhlášky č. 398/2009 Sb. související s podporou sociální inkluze v celé budově (např. zajištění bezbariérového přístupu), </a:t>
            </a:r>
          </a:p>
          <a:p>
            <a:r>
              <a:rPr lang="cs-CZ" dirty="0" smtClean="0"/>
              <a:t>budování </a:t>
            </a:r>
            <a:r>
              <a:rPr lang="cs-CZ" dirty="0"/>
              <a:t>a modernizace související inženýrské sítě (vodovod, kanalizace, plyn, elektrické vedení) v rámci stavby, která je součástí projektu a projektové dokumentace stavby (způsobilým výdajem je přípojka realizovaná i mimo pozemek hlavní stavby, pokud je tato přípojka součástí projektové dokumentace a souvisí s realizovaným projektem), </a:t>
            </a:r>
          </a:p>
          <a:p>
            <a:endParaRPr lang="cs-CZ" dirty="0"/>
          </a:p>
          <a:p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46440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0713" y="316320"/>
            <a:ext cx="9427248" cy="90288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Způsobilé výdaje na hlavní aktivity projektu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4530" y="1348508"/>
            <a:ext cx="8979614" cy="5339967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Stavby</a:t>
            </a:r>
          </a:p>
          <a:p>
            <a:pPr marL="0" indent="0">
              <a:buNone/>
            </a:pPr>
            <a:r>
              <a:rPr lang="cs-CZ" b="1" dirty="0" smtClean="0"/>
              <a:t>pouze </a:t>
            </a:r>
            <a:r>
              <a:rPr lang="cs-CZ" b="1" dirty="0"/>
              <a:t>ve správním obvodu ORP se SVL navíc: </a:t>
            </a:r>
            <a:endParaRPr lang="cs-CZ" dirty="0"/>
          </a:p>
          <a:p>
            <a:pPr lvl="1"/>
            <a:r>
              <a:rPr lang="cs-CZ" dirty="0" smtClean="0"/>
              <a:t>nové </a:t>
            </a:r>
            <a:r>
              <a:rPr lang="cs-CZ" dirty="0"/>
              <a:t>kmenové učebny za účelem rozšíření kapacity školy, šatny a toalety pro potřeby nově vybudovaných kapacit, </a:t>
            </a:r>
          </a:p>
          <a:p>
            <a:pPr lvl="1"/>
            <a:r>
              <a:rPr lang="es-ES" dirty="0" smtClean="0"/>
              <a:t>nové </a:t>
            </a:r>
            <a:r>
              <a:rPr lang="es-ES" dirty="0"/>
              <a:t>kabinety ve vazbě na rozšiřování kapacit školy. </a:t>
            </a:r>
          </a:p>
          <a:p>
            <a:pPr marL="0" indent="0">
              <a:buNone/>
            </a:pPr>
            <a:r>
              <a:rPr lang="cs-CZ" dirty="0"/>
              <a:t>Učebny, výukové prostory, kabinety a další školní pracoviště podpořené z IROP musí být vždy </a:t>
            </a:r>
            <a:r>
              <a:rPr lang="cs-CZ" b="1" dirty="0"/>
              <a:t>bezbariérově dostupné</a:t>
            </a:r>
            <a:r>
              <a:rPr lang="cs-CZ" dirty="0"/>
              <a:t>. Základním požadavkem je zajištění bezbariérové toalety a umožnění volného pohybu osob na vozíku od vstupu do budovy po vstup do učebny (prostor) podpořené z IROP. </a:t>
            </a:r>
            <a:endParaRPr lang="cs-CZ" dirty="0" smtClean="0"/>
          </a:p>
          <a:p>
            <a:r>
              <a:rPr lang="cs-CZ" b="1" u="sng" dirty="0"/>
              <a:t>Nákup pozemků a staveb </a:t>
            </a:r>
          </a:p>
          <a:p>
            <a:pPr lvl="1"/>
            <a:r>
              <a:rPr lang="cs-CZ" dirty="0" smtClean="0"/>
              <a:t>nákup </a:t>
            </a:r>
            <a:r>
              <a:rPr lang="cs-CZ" dirty="0"/>
              <a:t>pozemku (celého, nebo jeho části) určeného pro výstavbu nové stavby, která bude sloužit základnímu vzdělávání, </a:t>
            </a:r>
            <a:r>
              <a:rPr lang="cs-CZ" b="1" dirty="0"/>
              <a:t>cena pozemku nesmí přesáhnout 10 % celkových způsobilých výdajů6, </a:t>
            </a:r>
            <a:endParaRPr lang="cs-CZ" dirty="0"/>
          </a:p>
          <a:p>
            <a:pPr lvl="1"/>
            <a:r>
              <a:rPr lang="cs-CZ" dirty="0" smtClean="0"/>
              <a:t>nákup </a:t>
            </a:r>
            <a:r>
              <a:rPr lang="cs-CZ" dirty="0"/>
              <a:t>stavby (celé nebo její části), která bude sloužit základnímu vzdělávání </a:t>
            </a:r>
          </a:p>
          <a:p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3639032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4036" y="175491"/>
            <a:ext cx="9403312" cy="849745"/>
          </a:xfrm>
        </p:spPr>
        <p:txBody>
          <a:bodyPr>
            <a:normAutofit/>
          </a:bodyPr>
          <a:lstStyle/>
          <a:p>
            <a:r>
              <a:rPr lang="cs-CZ" sz="3200" b="1" dirty="0"/>
              <a:t>Způsobilé výdaje na hlavní aktivity projektu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0" y="1025237"/>
            <a:ext cx="8977745" cy="5842000"/>
          </a:xfrm>
        </p:spPr>
        <p:txBody>
          <a:bodyPr>
            <a:normAutofit/>
          </a:bodyPr>
          <a:lstStyle/>
          <a:p>
            <a:r>
              <a:rPr lang="cs-CZ" b="1" u="sng" dirty="0"/>
              <a:t>Pořízení vybavení budov a zázemí </a:t>
            </a:r>
          </a:p>
          <a:p>
            <a:pPr lvl="1"/>
            <a:r>
              <a:rPr lang="cs-CZ" dirty="0" smtClean="0"/>
              <a:t>pořízení </a:t>
            </a:r>
            <a:r>
              <a:rPr lang="cs-CZ" dirty="0"/>
              <a:t>nábytku a vybavení laboratoří, dílen, odborných a specializovaných učeben, výukových prostor, kabinetů ve vazbě na klíčové kompetence IROP včetně nezbytného zázemí těchto učeben, </a:t>
            </a:r>
          </a:p>
          <a:p>
            <a:pPr lvl="1"/>
            <a:r>
              <a:rPr lang="cs-CZ" dirty="0" smtClean="0"/>
              <a:t>nákup </a:t>
            </a:r>
            <a:r>
              <a:rPr lang="cs-CZ" dirty="0"/>
              <a:t>výukových pomůcek a technického vybavení laboratoří, dílen, odborných a specializovaných učeben, výukových prostor a kabinetů (přípraven) ve vazbě na klíčové kompetence IROP (např. laboratorní soustavy, měřící zařízení, nářadí, SW a HW vybavení), </a:t>
            </a:r>
          </a:p>
          <a:p>
            <a:pPr lvl="1"/>
            <a:r>
              <a:rPr lang="cs-CZ" dirty="0" smtClean="0"/>
              <a:t>pořízení </a:t>
            </a:r>
            <a:r>
              <a:rPr lang="cs-CZ" dirty="0"/>
              <a:t>nábytku a vybavení poradenských pracovišť v budově školy, </a:t>
            </a:r>
          </a:p>
          <a:p>
            <a:pPr lvl="1"/>
            <a:r>
              <a:rPr lang="cs-CZ" dirty="0" smtClean="0"/>
              <a:t>pořízení </a:t>
            </a:r>
            <a:r>
              <a:rPr lang="cs-CZ" dirty="0"/>
              <a:t>nábytku do nově vybudovaných chodeb, vstupních a spojovacích prostor, </a:t>
            </a:r>
          </a:p>
          <a:p>
            <a:pPr lvl="1"/>
            <a:r>
              <a:rPr lang="cs-CZ" dirty="0" smtClean="0"/>
              <a:t>vybavení </a:t>
            </a:r>
            <a:r>
              <a:rPr lang="cs-CZ" dirty="0"/>
              <a:t>venkovních výukových prostor s vazbou na klíčové kompetence IROP, </a:t>
            </a:r>
          </a:p>
          <a:p>
            <a:pPr lvl="1"/>
            <a:r>
              <a:rPr lang="cs-CZ" dirty="0" smtClean="0"/>
              <a:t>pořízení </a:t>
            </a:r>
            <a:r>
              <a:rPr lang="cs-CZ" dirty="0"/>
              <a:t>kompenzačních pomůcek a kompenzačního vybavení nezbytných pro zajištění rovného přístupu ke vzdělávání dětem se speciálními vzdělávacími potřebami, </a:t>
            </a:r>
          </a:p>
          <a:p>
            <a:pPr marL="0" indent="0">
              <a:buNone/>
            </a:pPr>
            <a:r>
              <a:rPr lang="cs-CZ" b="1" dirty="0" smtClean="0"/>
              <a:t>pouze </a:t>
            </a:r>
            <a:r>
              <a:rPr lang="cs-CZ" b="1" dirty="0"/>
              <a:t>ve správním obvodu ORP se SVL navíc: </a:t>
            </a:r>
            <a:endParaRPr lang="cs-CZ" dirty="0"/>
          </a:p>
          <a:p>
            <a:pPr lvl="1"/>
            <a:r>
              <a:rPr lang="cs-CZ" dirty="0" smtClean="0"/>
              <a:t>pořízení </a:t>
            </a:r>
            <a:r>
              <a:rPr lang="cs-CZ" dirty="0"/>
              <a:t>nábytku a vybavení nových kmenových učeben, šaten, toalet a kabinetů ve vazbě na zvýšenou kapacitu.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5207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5565" y="175491"/>
            <a:ext cx="9356435" cy="646545"/>
          </a:xfrm>
        </p:spPr>
        <p:txBody>
          <a:bodyPr>
            <a:normAutofit/>
          </a:bodyPr>
          <a:lstStyle/>
          <a:p>
            <a:r>
              <a:rPr lang="cs-CZ" sz="3200" b="1" dirty="0"/>
              <a:t>Způsobilé výdaje na hlavní aktivity projektu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5565" y="1016000"/>
            <a:ext cx="9485744" cy="5652655"/>
          </a:xfrm>
        </p:spPr>
        <p:txBody>
          <a:bodyPr>
            <a:normAutofit fontScale="92500" lnSpcReduction="10000"/>
          </a:bodyPr>
          <a:lstStyle/>
          <a:p>
            <a:r>
              <a:rPr lang="cs-CZ" b="1" u="sng" dirty="0"/>
              <a:t>Vnitřní konektivita a připojení k internetu </a:t>
            </a:r>
            <a:endParaRPr lang="cs-CZ" b="1" u="sng" dirty="0" smtClean="0"/>
          </a:p>
          <a:p>
            <a:r>
              <a:rPr lang="cs-CZ" b="1" dirty="0" smtClean="0"/>
              <a:t>Konektivita </a:t>
            </a:r>
            <a:r>
              <a:rPr lang="cs-CZ" b="1" dirty="0"/>
              <a:t>školy k veřejnému internetu (WAN) </a:t>
            </a:r>
          </a:p>
          <a:p>
            <a:pPr lvl="1"/>
            <a:r>
              <a:rPr lang="cs-CZ" dirty="0" smtClean="0"/>
              <a:t>síťové </a:t>
            </a:r>
            <a:r>
              <a:rPr lang="cs-CZ" dirty="0"/>
              <a:t>zařízení WAN-LAN (podrobněji viz příloha č. 7A </a:t>
            </a:r>
            <a:r>
              <a:rPr lang="cs-CZ" dirty="0" err="1" smtClean="0"/>
              <a:t>Specif</a:t>
            </a:r>
            <a:r>
              <a:rPr lang="cs-CZ" dirty="0" smtClean="0"/>
              <a:t>-pravidel</a:t>
            </a:r>
            <a:r>
              <a:rPr lang="cs-CZ" dirty="0"/>
              <a:t>), </a:t>
            </a:r>
          </a:p>
          <a:p>
            <a:pPr lvl="1"/>
            <a:r>
              <a:rPr lang="cs-CZ" dirty="0" smtClean="0"/>
              <a:t>bezpečnostní </a:t>
            </a:r>
            <a:r>
              <a:rPr lang="cs-CZ" dirty="0"/>
              <a:t>zařízení (podrobněji viz příloha č. 7A </a:t>
            </a:r>
            <a:r>
              <a:rPr lang="cs-CZ" dirty="0" err="1" smtClean="0"/>
              <a:t>Specif.pravidel</a:t>
            </a:r>
            <a:r>
              <a:rPr lang="cs-CZ" dirty="0"/>
              <a:t>), </a:t>
            </a:r>
          </a:p>
          <a:p>
            <a:pPr lvl="1"/>
            <a:r>
              <a:rPr lang="cs-CZ" dirty="0" smtClean="0"/>
              <a:t>nezbytné </a:t>
            </a:r>
            <a:r>
              <a:rPr lang="cs-CZ" dirty="0"/>
              <a:t>vybavení a vedení poslední míle k přípojnému bodu poskytovatele internetu popř. propojení budov školy (rádiový přijímač, anténní zařízení, metalické nebo optické vedení na pozemku a v budovách školy) </a:t>
            </a:r>
          </a:p>
          <a:p>
            <a:pPr lvl="1"/>
            <a:r>
              <a:rPr lang="cs-CZ" dirty="0" smtClean="0"/>
              <a:t>nezbytné </a:t>
            </a:r>
            <a:r>
              <a:rPr lang="cs-CZ" dirty="0"/>
              <a:t>licence SW a nákup HW související s funkcionalitou síťového nebo bezpečnostního zařízení (podrobněji viz příloha č. 7A </a:t>
            </a:r>
            <a:r>
              <a:rPr lang="cs-CZ" dirty="0" err="1"/>
              <a:t>Specif.pravidel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nezbytné </a:t>
            </a:r>
            <a:r>
              <a:rPr lang="cs-CZ" dirty="0"/>
              <a:t>vybavení pro umístění, instalaci a provoz technologie (podrobněji viz příloha č. 7A </a:t>
            </a:r>
            <a:r>
              <a:rPr lang="cs-CZ" dirty="0" err="1" smtClean="0"/>
              <a:t>Specif.pravidel</a:t>
            </a:r>
            <a:r>
              <a:rPr lang="cs-CZ" dirty="0" smtClean="0"/>
              <a:t>). </a:t>
            </a:r>
            <a:endParaRPr lang="cs-CZ" dirty="0"/>
          </a:p>
          <a:p>
            <a:r>
              <a:rPr lang="cs-CZ" b="1" dirty="0" smtClean="0"/>
              <a:t>Vnitřní </a:t>
            </a:r>
            <a:r>
              <a:rPr lang="cs-CZ" b="1" dirty="0"/>
              <a:t>konektivita školy (LAN) </a:t>
            </a:r>
          </a:p>
          <a:p>
            <a:pPr lvl="1"/>
            <a:r>
              <a:rPr lang="cs-CZ" dirty="0" smtClean="0"/>
              <a:t>aktivní </a:t>
            </a:r>
            <a:r>
              <a:rPr lang="cs-CZ" dirty="0"/>
              <a:t>prvky, servery, síťové sondy a analyzátory, </a:t>
            </a:r>
            <a:r>
              <a:rPr lang="cs-CZ" dirty="0" err="1"/>
              <a:t>wifi</a:t>
            </a:r>
            <a:r>
              <a:rPr lang="cs-CZ" dirty="0"/>
              <a:t> vysílače, systém centrálního řízení </a:t>
            </a:r>
            <a:r>
              <a:rPr lang="cs-CZ" dirty="0" err="1"/>
              <a:t>wifi</a:t>
            </a:r>
            <a:r>
              <a:rPr lang="cs-CZ" dirty="0"/>
              <a:t> (centrální řadiče), úložiště pro kolektory; SW nezbytný pro provoz infrastruktury (licence OS, přístupové licence), standardní záruka. </a:t>
            </a:r>
          </a:p>
          <a:p>
            <a:r>
              <a:rPr lang="cs-CZ" b="1" dirty="0" smtClean="0"/>
              <a:t>Další </a:t>
            </a:r>
            <a:r>
              <a:rPr lang="cs-CZ" b="1" dirty="0"/>
              <a:t>bezpečnostní prvky </a:t>
            </a:r>
            <a:endParaRPr lang="cs-CZ" b="1" dirty="0" smtClean="0"/>
          </a:p>
          <a:p>
            <a:pPr lvl="1"/>
            <a:r>
              <a:rPr lang="cs-CZ" dirty="0"/>
              <a:t>SW, HW, licence, náklady na implementaci a integraci přímo související s pořizovaným SW a HW. </a:t>
            </a:r>
          </a:p>
          <a:p>
            <a:r>
              <a:rPr lang="cs-CZ" b="1" u="sng" dirty="0"/>
              <a:t>DPH</a:t>
            </a:r>
            <a:r>
              <a:rPr lang="cs-CZ" b="1" dirty="0"/>
              <a:t> –</a:t>
            </a:r>
            <a:r>
              <a:rPr lang="cs-CZ" dirty="0"/>
              <a:t> žadatel není plátce nebo nemá nárok na odpočet DPH</a:t>
            </a:r>
          </a:p>
        </p:txBody>
      </p:sp>
    </p:spTree>
    <p:extLst>
      <p:ext uri="{BB962C8B-B14F-4D97-AF65-F5344CB8AC3E}">
        <p14:creationId xmlns:p14="http://schemas.microsoft.com/office/powerpoint/2010/main" val="36393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Programový rámec IROP</a:t>
            </a:r>
            <a:br>
              <a:rPr lang="cs-CZ" b="1" dirty="0" smtClean="0"/>
            </a:br>
            <a:r>
              <a:rPr lang="cs-CZ" b="1" dirty="0" smtClean="0"/>
              <a:t>Infrastruktura pro MŠ a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95629"/>
          </a:xfrm>
        </p:spPr>
        <p:txBody>
          <a:bodyPr>
            <a:normAutofit/>
          </a:bodyPr>
          <a:lstStyle/>
          <a:p>
            <a:r>
              <a:rPr lang="cs-CZ" sz="2400" dirty="0" smtClean="0"/>
              <a:t>68. výzva IROP pro integrované projekty CLLD</a:t>
            </a:r>
          </a:p>
          <a:p>
            <a:pPr lvl="1"/>
            <a:r>
              <a:rPr lang="cs-CZ" sz="2000" dirty="0">
                <a:hlinkClick r:id="rId2"/>
              </a:rPr>
              <a:t>https://</a:t>
            </a:r>
            <a:r>
              <a:rPr lang="cs-CZ" sz="2000" dirty="0" smtClean="0">
                <a:hlinkClick r:id="rId2"/>
              </a:rPr>
              <a:t>www.irop.mmr.cz/cs/Vyzvy/Seznam/Vyzva-c-68-Zvysovani-kvality-a-dostupnosti-Infrast</a:t>
            </a:r>
            <a:endParaRPr lang="cs-CZ" sz="2000" dirty="0" smtClean="0"/>
          </a:p>
          <a:p>
            <a:r>
              <a:rPr lang="cs-CZ" sz="2400" dirty="0" smtClean="0"/>
              <a:t>Vyhlašuje MAS Ekoregion Úhlava – text výzvy a kritéria hodnocení na  webových stránkách MAS</a:t>
            </a:r>
          </a:p>
          <a:p>
            <a:pPr lvl="1"/>
            <a:r>
              <a:rPr lang="cs-CZ" sz="2000" dirty="0">
                <a:hlinkClick r:id="rId3"/>
              </a:rPr>
              <a:t>http://</a:t>
            </a:r>
            <a:r>
              <a:rPr lang="cs-CZ" sz="2000" dirty="0" smtClean="0">
                <a:hlinkClick r:id="rId3"/>
              </a:rPr>
              <a:t>ekoregion-uhlava.cz/mistni-akcni-skupina/strategie-uzemi-2014-2020/sclld-14-20/vyzvy/vyzva-3-irop</a:t>
            </a:r>
            <a:endParaRPr lang="cs-CZ" sz="2000" dirty="0" smtClean="0"/>
          </a:p>
          <a:p>
            <a:r>
              <a:rPr lang="cs-CZ" sz="2400" dirty="0" smtClean="0"/>
              <a:t>Podání žádosti – pouze elektronicky v systému MS 2014+</a:t>
            </a:r>
          </a:p>
          <a:p>
            <a:pPr lvl="1"/>
            <a:r>
              <a:rPr lang="cs-CZ" sz="2000" dirty="0" smtClean="0">
                <a:hlinkClick r:id="rId4"/>
              </a:rPr>
              <a:t>https</a:t>
            </a:r>
            <a:r>
              <a:rPr lang="cs-CZ" sz="2000" dirty="0">
                <a:hlinkClick r:id="rId4"/>
              </a:rPr>
              <a:t>://mseu.mssf.cz</a:t>
            </a:r>
            <a:r>
              <a:rPr lang="cs-CZ" sz="2000" dirty="0" smtClean="0">
                <a:hlinkClick r:id="rId4"/>
              </a:rPr>
              <a:t>/</a:t>
            </a:r>
            <a:endParaRPr lang="cs-CZ" sz="20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5107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27" y="205483"/>
            <a:ext cx="9882909" cy="71919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Způsobilé výdaje na vedlejší aktivity projektu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4530" y="924674"/>
            <a:ext cx="8979614" cy="5763802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cs-CZ" sz="2000" dirty="0" smtClean="0"/>
              <a:t>demolice </a:t>
            </a:r>
            <a:r>
              <a:rPr lang="cs-CZ" sz="2000" dirty="0"/>
              <a:t>budov v areálu školy, jejichž odstranění souvisí s realizací projektu, </a:t>
            </a:r>
          </a:p>
          <a:p>
            <a:r>
              <a:rPr lang="cs-CZ" sz="2000" dirty="0" smtClean="0"/>
              <a:t>pořízení </a:t>
            </a:r>
            <a:r>
              <a:rPr lang="cs-CZ" sz="2000" dirty="0"/>
              <a:t>bezpečnostních prvků a zařízení u vstupu do budovy (např. elektronické zabezpečení vstupu do budovy), </a:t>
            </a:r>
          </a:p>
          <a:p>
            <a:r>
              <a:rPr lang="cs-CZ" sz="2000" dirty="0" smtClean="0"/>
              <a:t>úpravy </a:t>
            </a:r>
            <a:r>
              <a:rPr lang="cs-CZ" sz="2000" dirty="0"/>
              <a:t>venkovního prostranství v areálu zařízení ZŠ (zeleň, přístupové cesty v areálu školy/školského zařízení, oplocení, parkové úpravy, pořízení a obnova mobiliáře, např. lavičky) a přístřešky nevyžadující stavební povolení, </a:t>
            </a:r>
          </a:p>
          <a:p>
            <a:r>
              <a:rPr lang="cs-CZ" sz="2000" dirty="0" smtClean="0"/>
              <a:t>zabezpečení </a:t>
            </a:r>
            <a:r>
              <a:rPr lang="cs-CZ" sz="2000" dirty="0"/>
              <a:t>výstavby (technický dozor investora, BOZP, autorský dozor), </a:t>
            </a:r>
          </a:p>
          <a:p>
            <a:r>
              <a:rPr lang="cs-CZ" sz="2000" dirty="0" smtClean="0"/>
              <a:t>projektová </a:t>
            </a:r>
            <a:r>
              <a:rPr lang="cs-CZ" sz="2000" dirty="0"/>
              <a:t>dokumentace stavby, EIA, </a:t>
            </a:r>
          </a:p>
          <a:p>
            <a:r>
              <a:rPr lang="cs-CZ" sz="2000" dirty="0" smtClean="0"/>
              <a:t>pořízení </a:t>
            </a:r>
            <a:r>
              <a:rPr lang="cs-CZ" sz="2000" dirty="0"/>
              <a:t>služeb bezprostředně souvisejících s realizací projektu (příprava a realizace zadávacích a výběrových řízení, zpracování studie proveditelnosti), </a:t>
            </a:r>
          </a:p>
          <a:p>
            <a:r>
              <a:rPr lang="cs-CZ" sz="2000" dirty="0" smtClean="0"/>
              <a:t>nákup </a:t>
            </a:r>
            <a:r>
              <a:rPr lang="cs-CZ" sz="2000" dirty="0"/>
              <a:t>služeb, které jsou součástí pořízení dlouhodobého hmotného a nehmotného majetku, nejsou-li tyto služby součástí pořizovací ceny vybavení, </a:t>
            </a:r>
          </a:p>
          <a:p>
            <a:r>
              <a:rPr lang="cs-CZ" sz="2000" dirty="0" smtClean="0"/>
              <a:t>Povinná </a:t>
            </a:r>
            <a:r>
              <a:rPr lang="cs-CZ" sz="2000" dirty="0"/>
              <a:t>publicita </a:t>
            </a:r>
            <a:r>
              <a:rPr lang="cs-CZ" sz="2000" dirty="0" smtClean="0"/>
              <a:t> (zajištění dle kap. 13 Obecných pravidel)</a:t>
            </a:r>
          </a:p>
          <a:p>
            <a:r>
              <a:rPr lang="cs-CZ" sz="2000" dirty="0"/>
              <a:t>DPH </a:t>
            </a:r>
            <a:r>
              <a:rPr lang="cs-CZ" sz="2000" dirty="0" smtClean="0"/>
              <a:t>- žadatel </a:t>
            </a:r>
            <a:r>
              <a:rPr lang="cs-CZ" sz="2000" dirty="0"/>
              <a:t>není plátce nebo nemá nárok na odpočet DPH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484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1843" y="193965"/>
            <a:ext cx="8596668" cy="738909"/>
          </a:xfrm>
        </p:spPr>
        <p:txBody>
          <a:bodyPr/>
          <a:lstStyle/>
          <a:p>
            <a:r>
              <a:rPr lang="cs-CZ" b="1" dirty="0" smtClean="0"/>
              <a:t>Povinné přílohy žádosti  MŠ a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932874"/>
            <a:ext cx="8596668" cy="5745017"/>
          </a:xfrm>
          <a:noFill/>
        </p:spPr>
        <p:txBody>
          <a:bodyPr>
            <a:normAutofit lnSpcReduction="10000"/>
          </a:bodyPr>
          <a:lstStyle/>
          <a:p>
            <a:r>
              <a:rPr lang="cs-CZ" b="1" dirty="0" smtClean="0"/>
              <a:t>Žadatel dokládá tyto přílohy </a:t>
            </a:r>
            <a:r>
              <a:rPr lang="cs-CZ" dirty="0" smtClean="0"/>
              <a:t>(více ve Specifických pravidlech výzvy </a:t>
            </a:r>
            <a:r>
              <a:rPr lang="pl-PL" dirty="0" smtClean="0"/>
              <a:t>č</a:t>
            </a:r>
            <a:r>
              <a:rPr lang="pl-PL" dirty="0"/>
              <a:t>. </a:t>
            </a:r>
            <a:r>
              <a:rPr lang="pl-PL" dirty="0" smtClean="0"/>
              <a:t>68 IROP; verze </a:t>
            </a:r>
            <a:r>
              <a:rPr lang="pl-PL" dirty="0"/>
              <a:t>1.2, platnost od </a:t>
            </a:r>
            <a:r>
              <a:rPr lang="pl-PL" dirty="0" smtClean="0"/>
              <a:t>3.5.2018 v </a:t>
            </a:r>
            <a:r>
              <a:rPr lang="pl-PL" dirty="0"/>
              <a:t>kapitole </a:t>
            </a:r>
            <a:r>
              <a:rPr lang="pl-PL" dirty="0" smtClean="0"/>
              <a:t>3.1.4.):</a:t>
            </a:r>
          </a:p>
          <a:p>
            <a:pPr>
              <a:buFont typeface="+mj-lt"/>
              <a:buAutoNum type="arabicPeriod"/>
            </a:pPr>
            <a:r>
              <a:rPr lang="cs-CZ" b="1" dirty="0" smtClean="0"/>
              <a:t>Plná moc </a:t>
            </a:r>
            <a:r>
              <a:rPr lang="cs-CZ" dirty="0" smtClean="0"/>
              <a:t>v případě přenesení pravomocí na jinou osobu (záložka </a:t>
            </a:r>
            <a:r>
              <a:rPr lang="cs-CZ" i="1" dirty="0" smtClean="0">
                <a:solidFill>
                  <a:schemeClr val="accent1">
                    <a:lumMod val="75000"/>
                  </a:schemeClr>
                </a:solidFill>
              </a:rPr>
              <a:t>Identifikace projektu</a:t>
            </a:r>
            <a:r>
              <a:rPr lang="cs-CZ" i="1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cs-CZ" b="1" dirty="0" smtClean="0"/>
              <a:t>Zadávací a výběrová řízení </a:t>
            </a:r>
            <a:r>
              <a:rPr lang="cs-CZ" dirty="0" smtClean="0"/>
              <a:t>(záložka </a:t>
            </a:r>
            <a:r>
              <a:rPr lang="cs-CZ" i="1" dirty="0" smtClean="0">
                <a:solidFill>
                  <a:schemeClr val="accent1">
                    <a:lumMod val="75000"/>
                  </a:schemeClr>
                </a:solidFill>
              </a:rPr>
              <a:t>Informování o projektu </a:t>
            </a:r>
            <a:r>
              <a:rPr lang="cs-CZ" dirty="0" smtClean="0"/>
              <a:t>modul </a:t>
            </a:r>
            <a:r>
              <a:rPr lang="cs-CZ" i="1" dirty="0" smtClean="0">
                <a:solidFill>
                  <a:schemeClr val="accent1">
                    <a:lumMod val="75000"/>
                  </a:schemeClr>
                </a:solidFill>
              </a:rPr>
              <a:t>Veřejné zakázky</a:t>
            </a:r>
            <a:r>
              <a:rPr lang="cs-CZ" dirty="0" smtClean="0"/>
              <a:t>) – povinně dodává pouze uzavřenou Smlouvu na plnění zakázky</a:t>
            </a:r>
          </a:p>
          <a:p>
            <a:r>
              <a:rPr lang="pl-PL" dirty="0"/>
              <a:t>Ostatní přílohy žadatel dokládá v záložce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Dokumenty</a:t>
            </a:r>
            <a:r>
              <a:rPr lang="pl-PL" dirty="0" smtClean="0"/>
              <a:t>:</a:t>
            </a:r>
            <a:endParaRPr lang="pl-PL" dirty="0"/>
          </a:p>
          <a:p>
            <a:pPr>
              <a:buFont typeface="+mj-lt"/>
              <a:buAutoNum type="arabicPeriod" startAt="3"/>
            </a:pPr>
            <a:r>
              <a:rPr lang="cs-CZ" b="1" dirty="0">
                <a:solidFill>
                  <a:schemeClr val="tx1"/>
                </a:solidFill>
              </a:rPr>
              <a:t>Studie proveditelnosti </a:t>
            </a:r>
            <a:r>
              <a:rPr lang="cs-CZ" dirty="0">
                <a:solidFill>
                  <a:schemeClr val="tx1"/>
                </a:solidFill>
              </a:rPr>
              <a:t>- zpracovaná podle osnovy uvedené v příloze č. </a:t>
            </a:r>
            <a:r>
              <a:rPr lang="cs-CZ" dirty="0" smtClean="0">
                <a:solidFill>
                  <a:schemeClr val="tx1"/>
                </a:solidFill>
              </a:rPr>
              <a:t>4A Specifických pravidel</a:t>
            </a:r>
          </a:p>
          <a:p>
            <a:pPr>
              <a:buFont typeface="+mj-lt"/>
              <a:buAutoNum type="arabicPeriod" startAt="3"/>
            </a:pPr>
            <a:r>
              <a:rPr lang="cs-CZ" b="1" dirty="0" smtClean="0"/>
              <a:t>Doklad </a:t>
            </a:r>
            <a:r>
              <a:rPr lang="cs-CZ" b="1" dirty="0"/>
              <a:t>o prokázání právních vztahů k majetku, který je předmětem projektu </a:t>
            </a:r>
            <a:r>
              <a:rPr lang="cs-CZ" b="1" dirty="0" smtClean="0"/>
              <a:t>- </a:t>
            </a:r>
            <a:r>
              <a:rPr lang="cs-CZ" dirty="0" smtClean="0"/>
              <a:t>dokládá </a:t>
            </a:r>
            <a:r>
              <a:rPr lang="cs-CZ" dirty="0"/>
              <a:t>výpisy z katastru nemovitostí u majetku, který bude předmětem </a:t>
            </a:r>
            <a:r>
              <a:rPr lang="cs-CZ" dirty="0" smtClean="0"/>
              <a:t>projektu (nesmí </a:t>
            </a:r>
            <a:r>
              <a:rPr lang="cs-CZ" dirty="0"/>
              <a:t>být k datu podání žádosti starší než 3 </a:t>
            </a:r>
            <a:r>
              <a:rPr lang="cs-CZ" dirty="0" smtClean="0"/>
              <a:t>měsíce) nebo jiné listiny</a:t>
            </a:r>
            <a:r>
              <a:rPr lang="cs-CZ" dirty="0"/>
              <a:t>, které osvědčují jiné právo k uvedenému majetku </a:t>
            </a:r>
            <a:r>
              <a:rPr lang="cs-CZ" dirty="0" smtClean="0"/>
              <a:t>(nájemní smlouva). </a:t>
            </a:r>
            <a:endParaRPr lang="cs-CZ" dirty="0"/>
          </a:p>
          <a:p>
            <a:pPr>
              <a:buFont typeface="+mj-lt"/>
              <a:buAutoNum type="arabicPeriod" startAt="3"/>
            </a:pPr>
            <a:r>
              <a:rPr lang="cs-CZ" b="1" dirty="0" smtClean="0">
                <a:solidFill>
                  <a:schemeClr val="tx1"/>
                </a:solidFill>
              </a:rPr>
              <a:t>Čestné </a:t>
            </a:r>
            <a:r>
              <a:rPr lang="cs-CZ" b="1" dirty="0">
                <a:solidFill>
                  <a:schemeClr val="tx1"/>
                </a:solidFill>
              </a:rPr>
              <a:t>prohlášení o skutečném majiteli -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/>
              <a:t>pokud je žadatelem právnická osoba mimo veřejnoprávní právnické osoby (Obecná pravidla pro žadatele a příjemce; kap. 2.6.1. Vzor čestného prohlášení je v příloze č. 30 Obecných pravidel)</a:t>
            </a:r>
            <a:endParaRPr lang="cs-CZ" b="1" dirty="0">
              <a:solidFill>
                <a:schemeClr val="tx1"/>
              </a:solidFill>
            </a:endParaRPr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6719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407" y="166255"/>
            <a:ext cx="8596668" cy="720437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Povinné přílohy žádosti  MŠ a ZŠ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6399" y="794327"/>
            <a:ext cx="9522691" cy="6114473"/>
          </a:xfrm>
          <a:noFill/>
        </p:spPr>
        <p:txBody>
          <a:bodyPr>
            <a:normAutofit fontScale="85000" lnSpcReduction="10000"/>
          </a:bodyPr>
          <a:lstStyle/>
          <a:p>
            <a:pPr>
              <a:buFont typeface="+mj-lt"/>
              <a:buAutoNum type="arabicPeriod" startAt="6"/>
            </a:pPr>
            <a:r>
              <a:rPr lang="cs-CZ" b="1" dirty="0" smtClean="0">
                <a:solidFill>
                  <a:schemeClr val="tx1"/>
                </a:solidFill>
              </a:rPr>
              <a:t>Doklady </a:t>
            </a:r>
            <a:r>
              <a:rPr lang="cs-CZ" b="1" dirty="0">
                <a:solidFill>
                  <a:schemeClr val="tx1"/>
                </a:solidFill>
              </a:rPr>
              <a:t>o právní subjektivitě</a:t>
            </a:r>
          </a:p>
          <a:p>
            <a:pPr lvl="1"/>
            <a:r>
              <a:rPr lang="cs-CZ" sz="1900" b="1" dirty="0"/>
              <a:t>Nestátní neziskové organizace doloží: </a:t>
            </a:r>
          </a:p>
          <a:p>
            <a:pPr lvl="2"/>
            <a:r>
              <a:rPr lang="cs-CZ" sz="1700" dirty="0"/>
              <a:t>zakladatelskou smlouvu, zakládací či zřizovací listinu nebo jiný dokument o založení, který zároveň doloží veřejně prospěšnou činnost organizace v oblasti práce s dětmi a mládeží nebo v oblasti školství a prokáže, že účelem hlavní činnosti není vytváření zisku; </a:t>
            </a:r>
          </a:p>
          <a:p>
            <a:pPr lvl="2"/>
            <a:r>
              <a:rPr lang="cs-CZ" sz="1700" dirty="0"/>
              <a:t>stanovy, ve kterých musí být ustanovení o vypořádání majetku při zániku organizace, jestliže to nevyplývá ze zákona. </a:t>
            </a:r>
          </a:p>
          <a:p>
            <a:pPr lvl="1"/>
            <a:r>
              <a:rPr lang="cs-CZ" sz="1900" b="1" dirty="0"/>
              <a:t>Církve doloží: </a:t>
            </a:r>
          </a:p>
          <a:p>
            <a:pPr lvl="2"/>
            <a:r>
              <a:rPr lang="cs-CZ" sz="1700" dirty="0"/>
              <a:t>výpis z Rejstříku církví a náboženských společností a čestné prohlášení, že daný subjekt vykonává veřejně prospěšnou činnost v oblasti práce s dětmi a mládeží nebo v oblasti školství. </a:t>
            </a:r>
          </a:p>
          <a:p>
            <a:pPr lvl="1"/>
            <a:r>
              <a:rPr lang="cs-CZ" sz="1900" b="1" dirty="0"/>
              <a:t>Církevní organizace doloží</a:t>
            </a:r>
            <a:r>
              <a:rPr lang="cs-CZ" sz="1900" dirty="0"/>
              <a:t>: </a:t>
            </a:r>
          </a:p>
          <a:p>
            <a:pPr lvl="2"/>
            <a:r>
              <a:rPr lang="cs-CZ" sz="1700" dirty="0"/>
              <a:t>zakladatelskou smlouvu, zakládací či zřizovací listinu nebo </a:t>
            </a:r>
          </a:p>
          <a:p>
            <a:pPr lvl="2"/>
            <a:r>
              <a:rPr lang="cs-CZ" sz="1700" dirty="0"/>
              <a:t>jiný dokument o založení a dokument, který doloží veřejně prospěšnou činnost organizace v oblasti práce s dětmi a mládeží nebo v oblasti školství a prokáže, že účelem hlavní činnosti není vytváření zisku. </a:t>
            </a:r>
          </a:p>
          <a:p>
            <a:pPr lvl="1"/>
            <a:r>
              <a:rPr lang="cs-CZ" sz="1900" b="1" dirty="0" smtClean="0"/>
              <a:t>Ostatní </a:t>
            </a:r>
            <a:r>
              <a:rPr lang="cs-CZ" sz="1900" b="1" dirty="0"/>
              <a:t>výše neuvedené právnické osoby doloží: </a:t>
            </a:r>
          </a:p>
          <a:p>
            <a:pPr lvl="2"/>
            <a:r>
              <a:rPr lang="cs-CZ" sz="1700" dirty="0" smtClean="0"/>
              <a:t>výpis </a:t>
            </a:r>
            <a:r>
              <a:rPr lang="cs-CZ" sz="1700" dirty="0"/>
              <a:t>z Obchodního rejstříku, který v době podání žádosti nesmí být starší 3 měsíců, </a:t>
            </a:r>
          </a:p>
          <a:p>
            <a:pPr lvl="2"/>
            <a:r>
              <a:rPr lang="cs-CZ" sz="1700" dirty="0" smtClean="0"/>
              <a:t>výpis </a:t>
            </a:r>
            <a:r>
              <a:rPr lang="cs-CZ" sz="1700" dirty="0"/>
              <a:t>z Živnostenského rejstříku, který v době podání žádosti nesmí být starší 3 měsíců, </a:t>
            </a:r>
          </a:p>
          <a:p>
            <a:pPr lvl="2"/>
            <a:r>
              <a:rPr lang="cs-CZ" sz="1700" dirty="0"/>
              <a:t>v</a:t>
            </a:r>
            <a:r>
              <a:rPr lang="cs-CZ" sz="1700" dirty="0" smtClean="0"/>
              <a:t>ýpis </a:t>
            </a:r>
            <a:r>
              <a:rPr lang="cs-CZ" sz="1700" dirty="0"/>
              <a:t>z Rejstříku škol a školských zařízení. </a:t>
            </a:r>
          </a:p>
          <a:p>
            <a:pPr lvl="1"/>
            <a:r>
              <a:rPr lang="cs-CZ" sz="1900" b="1" dirty="0" smtClean="0"/>
              <a:t>Fyzické </a:t>
            </a:r>
            <a:r>
              <a:rPr lang="cs-CZ" sz="1900" b="1" dirty="0"/>
              <a:t>osoby podnikající doloží: </a:t>
            </a:r>
          </a:p>
          <a:p>
            <a:pPr lvl="2"/>
            <a:r>
              <a:rPr lang="cs-CZ" sz="1700" dirty="0" smtClean="0"/>
              <a:t>výpis </a:t>
            </a:r>
            <a:r>
              <a:rPr lang="cs-CZ" sz="1700" dirty="0"/>
              <a:t>z Živnostenského rejstříku, který v době podání žádosti nesmí být starší 3 měsíců. 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219288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3418" y="352746"/>
            <a:ext cx="8710584" cy="684944"/>
          </a:xfrm>
        </p:spPr>
        <p:txBody>
          <a:bodyPr>
            <a:normAutofit/>
          </a:bodyPr>
          <a:lstStyle/>
          <a:p>
            <a:r>
              <a:rPr lang="cs-CZ" sz="3200" b="1" dirty="0"/>
              <a:t>Povinné přílohy žádosti  MŠ a ZŠ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047964"/>
            <a:ext cx="8596668" cy="564051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cs-CZ" sz="2000" b="1" dirty="0" smtClean="0"/>
              <a:t>Územní </a:t>
            </a:r>
            <a:r>
              <a:rPr lang="cs-CZ" sz="2000" b="1" dirty="0"/>
              <a:t>rozhodnutí nebo územní souhlas nebo veřejnoprávní smlouva nahrazující územní řízení </a:t>
            </a:r>
            <a:r>
              <a:rPr lang="cs-CZ" sz="2000" b="1" dirty="0" smtClean="0"/>
              <a:t>– </a:t>
            </a:r>
            <a:r>
              <a:rPr lang="cs-CZ" dirty="0" smtClean="0"/>
              <a:t>dle toho co stavba vyžaduje v souladu se zákonem (dokument musí nabýt </a:t>
            </a:r>
            <a:r>
              <a:rPr lang="cs-CZ" dirty="0"/>
              <a:t>právní moci nejpozději k datu, které odpovídá dnu podání žádosti o </a:t>
            </a:r>
            <a:r>
              <a:rPr lang="cs-CZ" dirty="0" smtClean="0"/>
              <a:t>podporu)</a:t>
            </a:r>
          </a:p>
          <a:p>
            <a:pPr lvl="1"/>
            <a:r>
              <a:rPr lang="cs-CZ" sz="1800" dirty="0"/>
              <a:t>Pokud žadatel požádal o vydání společného povolení nebo společného souhlasu, kterým se stavba umísťuje a povoluje, předložil na stavební úřad návrh veřejnoprávní smlouvy, která nahradí současně územní rozhodnutí a stavební povolení nebo pokud stavba nevyžaduje územní rozhodnutí ani územní souhlas, tuto přílohu nedokládá a přiloží dokument, ve kterém bude uvedeno, že tato příloha je nerelevantní. </a:t>
            </a:r>
            <a:r>
              <a:rPr lang="cs-CZ" sz="1800" b="1" dirty="0" smtClean="0"/>
              <a:t> </a:t>
            </a:r>
            <a:endParaRPr lang="cs-CZ" sz="1800" dirty="0" smtClean="0"/>
          </a:p>
          <a:p>
            <a:pPr marL="457200" indent="-457200">
              <a:buFont typeface="+mj-lt"/>
              <a:buAutoNum type="arabicPeriod" startAt="7"/>
            </a:pPr>
            <a:r>
              <a:rPr lang="cs-CZ" sz="2000" b="1" dirty="0" smtClean="0"/>
              <a:t>Žádost o stavební povolení nebo ohlášení, případně stavební </a:t>
            </a:r>
            <a:r>
              <a:rPr lang="cs-CZ" sz="2000" b="1" dirty="0"/>
              <a:t>povolení nebo souhlas s provedením ohlášeného stavebního záměru nebo veřejnoprávní smlouva nahrazující stavební </a:t>
            </a:r>
            <a:r>
              <a:rPr lang="cs-CZ" sz="2000" b="1" dirty="0" smtClean="0"/>
              <a:t>povolení </a:t>
            </a:r>
            <a:r>
              <a:rPr lang="cs-CZ" b="1" dirty="0" smtClean="0"/>
              <a:t>- </a:t>
            </a:r>
            <a:r>
              <a:rPr lang="cs-CZ" dirty="0" smtClean="0"/>
              <a:t>k datu podání žádosti lze doložit pouze </a:t>
            </a:r>
            <a:r>
              <a:rPr lang="cs-CZ" dirty="0"/>
              <a:t>žádost o stavební povolení, ohlášení, návrh veřejnoprávní smlouvy nahrazující stavební povolení nebo oznámení stavebního záměru s certifikátem autorizovaného inspektora, potvrzené stavebním úřadem nejpozději k datu, které odpovídá dnu podání žádosti o podporu, a všechny jejich přílohy, nejsou-li doloženy v jiné příloze žádosti o </a:t>
            </a:r>
            <a:r>
              <a:rPr lang="cs-CZ" dirty="0" smtClean="0"/>
              <a:t>podporu. Nejpozději </a:t>
            </a:r>
            <a:r>
              <a:rPr lang="cs-CZ" dirty="0"/>
              <a:t>do vydání Rozhodnutí </a:t>
            </a:r>
            <a:r>
              <a:rPr lang="cs-CZ" dirty="0" smtClean="0"/>
              <a:t>je nutné doložit výše uvedené platné dokumenty.</a:t>
            </a:r>
            <a:r>
              <a:rPr lang="cs-CZ" dirty="0"/>
              <a:t>	</a:t>
            </a:r>
          </a:p>
          <a:p>
            <a:pPr>
              <a:buFont typeface="+mj-lt"/>
              <a:buAutoNum type="arabicPeriod" startAt="7"/>
            </a:pPr>
            <a:endParaRPr lang="cs-CZ" dirty="0" smtClean="0"/>
          </a:p>
          <a:p>
            <a:pPr>
              <a:buFont typeface="+mj-lt"/>
              <a:buAutoNum type="arabicPeriod" startAt="7"/>
            </a:pPr>
            <a:endParaRPr lang="cs-CZ" dirty="0" smtClean="0"/>
          </a:p>
          <a:p>
            <a:pPr marL="457200" indent="-457200">
              <a:buFont typeface="+mj-lt"/>
              <a:buAutoNum type="arabicPeriod" startAt="7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90321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90643"/>
            <a:ext cx="8596668" cy="684944"/>
          </a:xfrm>
        </p:spPr>
        <p:txBody>
          <a:bodyPr>
            <a:normAutofit/>
          </a:bodyPr>
          <a:lstStyle/>
          <a:p>
            <a:r>
              <a:rPr lang="cs-CZ" sz="3200" b="1" dirty="0"/>
              <a:t>Povinné přílohy žádosti  MŠ a ZŠ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803565"/>
            <a:ext cx="8596668" cy="605443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cs-CZ" sz="2000" b="1" dirty="0" smtClean="0"/>
              <a:t>Projektová </a:t>
            </a:r>
            <a:r>
              <a:rPr lang="cs-CZ" sz="2000" b="1" dirty="0"/>
              <a:t>dokumentace pro vydání stavebního povolení nebo pro ohlášení stavby </a:t>
            </a:r>
            <a:r>
              <a:rPr lang="cs-CZ" sz="2000" dirty="0" smtClean="0"/>
              <a:t>– </a:t>
            </a:r>
            <a:r>
              <a:rPr lang="cs-CZ" dirty="0" smtClean="0"/>
              <a:t>žadatel dokládá </a:t>
            </a:r>
            <a:r>
              <a:rPr lang="cs-CZ" dirty="0"/>
              <a:t>projektovou </a:t>
            </a:r>
            <a:r>
              <a:rPr lang="cs-CZ" dirty="0" smtClean="0"/>
              <a:t>dokumentaci dle platných právních předpisů, </a:t>
            </a:r>
            <a:r>
              <a:rPr lang="cs-CZ" dirty="0"/>
              <a:t>zpracovanou autorizovaným projektantem nebo </a:t>
            </a:r>
            <a:r>
              <a:rPr lang="cs-CZ" dirty="0" smtClean="0"/>
              <a:t>která je </a:t>
            </a:r>
            <a:r>
              <a:rPr lang="cs-CZ" dirty="0"/>
              <a:t>ověřena stavebním úřadem ve stavebním řízení </a:t>
            </a:r>
            <a:r>
              <a:rPr lang="cs-CZ" dirty="0" smtClean="0"/>
              <a:t>(obsahuje alespoň razítko </a:t>
            </a:r>
            <a:r>
              <a:rPr lang="cs-CZ" dirty="0"/>
              <a:t>s podpisem a označením stavebního úřadu alespoň na titulní straně projektové </a:t>
            </a:r>
            <a:r>
              <a:rPr lang="cs-CZ" dirty="0" smtClean="0"/>
              <a:t>dokumentace)</a:t>
            </a:r>
          </a:p>
          <a:p>
            <a:pPr marL="457200" lvl="1" indent="0">
              <a:buNone/>
            </a:pPr>
            <a:r>
              <a:rPr lang="cs-CZ" sz="1800" dirty="0"/>
              <a:t>Pokud projekt obecně nevyžaduje územní rozhodnutí, územní souhlas, stavební povolení ani souhlas s provedením ohlášeného stavebního záměru, žadatel tuto přílohu nedokládá a přiloží dokument, ve kterém bude uvedeno, že tato příloha je nerelevantní </a:t>
            </a:r>
            <a:endParaRPr lang="cs-CZ" sz="1800" dirty="0" smtClean="0"/>
          </a:p>
          <a:p>
            <a:pPr>
              <a:buFont typeface="+mj-lt"/>
              <a:buAutoNum type="arabicPeriod" startAt="9"/>
            </a:pPr>
            <a:r>
              <a:rPr lang="cs-CZ" sz="2000" b="1" dirty="0" smtClean="0"/>
              <a:t>Položkový </a:t>
            </a:r>
            <a:r>
              <a:rPr lang="cs-CZ" sz="2000" b="1" dirty="0"/>
              <a:t>rozpočet </a:t>
            </a:r>
            <a:r>
              <a:rPr lang="cs-CZ" sz="2000" b="1" dirty="0" smtClean="0"/>
              <a:t>stavby – </a:t>
            </a:r>
            <a:r>
              <a:rPr lang="cs-CZ" dirty="0" smtClean="0"/>
              <a:t>dle Specifických pravidel (Způsobilé výdaje projektu – Hlavní aktivity, Vedlejší aktivity; Nezpůsobilé výdaje projektu; Celkové výdaje projektu)</a:t>
            </a:r>
          </a:p>
          <a:p>
            <a:pPr>
              <a:buFont typeface="+mj-lt"/>
              <a:buAutoNum type="arabicPeriod" startAt="9"/>
            </a:pPr>
            <a:r>
              <a:rPr lang="cs-CZ" sz="2000" b="1" dirty="0" smtClean="0"/>
              <a:t>Výpočet čistých jiných peněžních příjmů </a:t>
            </a:r>
            <a:r>
              <a:rPr lang="cs-CZ" dirty="0" smtClean="0"/>
              <a:t>– pokud je žadatel předpokládá</a:t>
            </a:r>
          </a:p>
          <a:p>
            <a:pPr>
              <a:buFont typeface="+mj-lt"/>
              <a:buAutoNum type="arabicPeriod" startAt="9"/>
            </a:pPr>
            <a:r>
              <a:rPr lang="cs-CZ" b="1" dirty="0" smtClean="0"/>
              <a:t>Výpis </a:t>
            </a:r>
            <a:r>
              <a:rPr lang="cs-CZ" b="1" dirty="0"/>
              <a:t>z Rejstříku škol a školských zařízení </a:t>
            </a:r>
            <a:r>
              <a:rPr lang="cs-CZ" dirty="0" smtClean="0"/>
              <a:t>za </a:t>
            </a:r>
            <a:r>
              <a:rPr lang="cs-CZ" dirty="0"/>
              <a:t>všechny školy a školská zařízení dotčená </a:t>
            </a:r>
            <a:r>
              <a:rPr lang="cs-CZ" dirty="0" smtClean="0"/>
              <a:t>projektem (nesmí </a:t>
            </a:r>
            <a:r>
              <a:rPr lang="cs-CZ" dirty="0"/>
              <a:t>být v době podání žádosti starší 3 </a:t>
            </a:r>
            <a:r>
              <a:rPr lang="cs-CZ" dirty="0" smtClean="0"/>
              <a:t>měsíců)</a:t>
            </a:r>
          </a:p>
          <a:p>
            <a:pPr>
              <a:buFont typeface="+mj-lt"/>
              <a:buAutoNum type="arabicPeriod" startAt="9"/>
            </a:pPr>
            <a:r>
              <a:rPr lang="cs-CZ" b="1" dirty="0" smtClean="0"/>
              <a:t>Stanovisko </a:t>
            </a:r>
            <a:r>
              <a:rPr lang="cs-CZ" b="1" dirty="0"/>
              <a:t>Krajské hygienické stanice ke kapacitě školy </a:t>
            </a:r>
            <a:r>
              <a:rPr lang="cs-CZ" b="1" dirty="0" smtClean="0"/>
              <a:t>–</a:t>
            </a:r>
            <a:r>
              <a:rPr lang="cs-CZ" dirty="0" smtClean="0"/>
              <a:t> dokládá se jen u předškolních zařízení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48720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49382"/>
            <a:ext cx="8596668" cy="71120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Projekt vytvářející peněžní příjmy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071418"/>
            <a:ext cx="8596668" cy="5643417"/>
          </a:xfrm>
        </p:spPr>
        <p:txBody>
          <a:bodyPr>
            <a:normAutofit/>
          </a:bodyPr>
          <a:lstStyle/>
          <a:p>
            <a:r>
              <a:rPr lang="cs-CZ" b="1" dirty="0"/>
              <a:t>Projekty vytvářející příjmy podle čl. 61 Obecného nařízení </a:t>
            </a:r>
            <a:endParaRPr lang="cs-CZ" b="1" dirty="0" smtClean="0"/>
          </a:p>
          <a:p>
            <a:pPr lvl="1"/>
            <a:r>
              <a:rPr lang="cs-CZ" dirty="0" smtClean="0"/>
              <a:t>CZV&gt;20 mil Kč</a:t>
            </a:r>
          </a:p>
          <a:p>
            <a:pPr lvl="1"/>
            <a:r>
              <a:rPr lang="cs-CZ" dirty="0" smtClean="0"/>
              <a:t>Projekt </a:t>
            </a:r>
            <a:r>
              <a:rPr lang="cs-CZ" dirty="0"/>
              <a:t>vytváří tzv. čisté příjmy </a:t>
            </a:r>
            <a:r>
              <a:rPr lang="cs-CZ" b="1" dirty="0"/>
              <a:t>po </a:t>
            </a:r>
            <a:r>
              <a:rPr lang="cs-CZ" b="1" dirty="0" smtClean="0"/>
              <a:t>dokončení. </a:t>
            </a:r>
            <a:r>
              <a:rPr lang="cs-CZ" dirty="0"/>
              <a:t>Příjmy projektu pocházejí z plateb hrazených za služby (např. </a:t>
            </a:r>
            <a:r>
              <a:rPr lang="cs-CZ" dirty="0" err="1"/>
              <a:t>školkovné</a:t>
            </a:r>
            <a:r>
              <a:rPr lang="cs-CZ" dirty="0"/>
              <a:t>, poplatky za zájmové aktivity, stravné) nebo za prodej/pronájem pozemků, budov a </a:t>
            </a:r>
            <a:r>
              <a:rPr lang="cs-CZ" dirty="0" smtClean="0"/>
              <a:t>staveb</a:t>
            </a:r>
            <a:r>
              <a:rPr lang="cs-CZ" sz="900" dirty="0" smtClean="0"/>
              <a:t> </a:t>
            </a:r>
            <a:r>
              <a:rPr lang="cs-CZ" dirty="0"/>
              <a:t>a lze je předem odhadnout. </a:t>
            </a:r>
          </a:p>
          <a:p>
            <a:pPr lvl="1"/>
            <a:r>
              <a:rPr lang="cs-CZ" dirty="0"/>
              <a:t>Žadatel provádí výpočet výše dotace v modulu CBA v MS2014+. Postup je uveden v kapitole 3.1.11 </a:t>
            </a:r>
            <a:r>
              <a:rPr lang="cs-CZ" dirty="0" smtClean="0"/>
              <a:t>Specifických  </a:t>
            </a:r>
            <a:r>
              <a:rPr lang="cs-CZ" dirty="0"/>
              <a:t>pravidel </a:t>
            </a:r>
            <a:endParaRPr lang="cs-CZ" dirty="0" smtClean="0"/>
          </a:p>
          <a:p>
            <a:r>
              <a:rPr lang="cs-CZ" b="1" dirty="0" smtClean="0"/>
              <a:t>Projekty </a:t>
            </a:r>
            <a:r>
              <a:rPr lang="cs-CZ" b="1" dirty="0"/>
              <a:t>vytvářející příjmy mimo čl. 61 Obecného nařízení </a:t>
            </a:r>
            <a:endParaRPr lang="cs-CZ" b="1" dirty="0" smtClean="0"/>
          </a:p>
          <a:p>
            <a:pPr lvl="1"/>
            <a:r>
              <a:rPr lang="cs-CZ" dirty="0" smtClean="0"/>
              <a:t>CZV &gt;1 mil Kč</a:t>
            </a:r>
          </a:p>
          <a:p>
            <a:pPr lvl="1"/>
            <a:r>
              <a:rPr lang="cs-CZ" b="1" dirty="0" smtClean="0"/>
              <a:t>V </a:t>
            </a:r>
            <a:r>
              <a:rPr lang="cs-CZ" b="1" dirty="0"/>
              <a:t>průběhu realizace </a:t>
            </a:r>
            <a:r>
              <a:rPr lang="cs-CZ" dirty="0"/>
              <a:t>projektu se vytvoří </a:t>
            </a:r>
            <a:r>
              <a:rPr lang="cs-CZ" b="1" dirty="0"/>
              <a:t>čisté jiné peněžní příjmy </a:t>
            </a:r>
            <a:r>
              <a:rPr lang="cs-CZ" dirty="0"/>
              <a:t>(např. prodej vyřazeného zařízení MŠ</a:t>
            </a:r>
            <a:r>
              <a:rPr lang="cs-CZ" dirty="0" smtClean="0"/>
              <a:t>).</a:t>
            </a:r>
          </a:p>
          <a:p>
            <a:pPr lvl="1"/>
            <a:r>
              <a:rPr lang="cs-CZ" dirty="0"/>
              <a:t>Čisté jiné peněžní příjmy se vypočítají jako rozdíl mezi jinými peněžními příjmy, vytvořenými projektem, a provozními výdaji projektu vzniklými během realizace projektu. </a:t>
            </a:r>
            <a:r>
              <a:rPr lang="cs-CZ" dirty="0" smtClean="0"/>
              <a:t> </a:t>
            </a:r>
          </a:p>
          <a:p>
            <a:pPr lvl="1"/>
            <a:r>
              <a:rPr lang="cs-CZ" dirty="0"/>
              <a:t>Pokud žadatel předpokládá jiné peněžní příjmy, provede výpočet, zda se jedná o čisté jiné peněžní příjmy podle přílohy č. 29 Obecných pravidel, a výslednou hodnotu uvede v modulu </a:t>
            </a:r>
            <a:r>
              <a:rPr lang="cs-CZ" dirty="0" err="1"/>
              <a:t>eCBA</a:t>
            </a:r>
            <a:r>
              <a:rPr lang="cs-CZ" dirty="0"/>
              <a:t>.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6328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0461" y="424873"/>
            <a:ext cx="8596668" cy="110618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Modul CBA - </a:t>
            </a:r>
            <a:r>
              <a:rPr lang="cs-CZ" b="1" dirty="0" err="1" smtClean="0"/>
              <a:t>Cost</a:t>
            </a:r>
            <a:r>
              <a:rPr lang="cs-CZ" b="1" dirty="0" smtClean="0"/>
              <a:t> </a:t>
            </a:r>
            <a:r>
              <a:rPr lang="cs-CZ" b="1" dirty="0"/>
              <a:t>Benefit </a:t>
            </a:r>
            <a:r>
              <a:rPr lang="cs-CZ" b="1" dirty="0" smtClean="0"/>
              <a:t>Analýzy </a:t>
            </a:r>
            <a:r>
              <a:rPr lang="cs-CZ" b="1" dirty="0"/>
              <a:t>(</a:t>
            </a:r>
            <a:r>
              <a:rPr lang="cs-CZ" b="1" dirty="0" smtClean="0"/>
              <a:t>analýzy </a:t>
            </a:r>
            <a:r>
              <a:rPr lang="cs-CZ" b="1" dirty="0"/>
              <a:t>nákladů a výnosů)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21267"/>
            <a:ext cx="8596668" cy="4120095"/>
          </a:xfrm>
        </p:spPr>
        <p:txBody>
          <a:bodyPr/>
          <a:lstStyle/>
          <a:p>
            <a:r>
              <a:rPr lang="cs-CZ" sz="2000" dirty="0"/>
              <a:t>Pro projekty, </a:t>
            </a:r>
            <a:r>
              <a:rPr lang="cs-CZ" sz="2000" b="1" dirty="0"/>
              <a:t>jejichž celkové způsobilé výdaje jsou nižší nebo rovny 5 mil. Kč, </a:t>
            </a:r>
            <a:r>
              <a:rPr lang="cs-CZ" sz="2000" dirty="0"/>
              <a:t>zpracovává žadatel Studii proveditelnosti ve struktuře uvedené v příloze č. </a:t>
            </a:r>
            <a:r>
              <a:rPr lang="cs-CZ" sz="2000" dirty="0" smtClean="0"/>
              <a:t>4A Specifických pravidel. </a:t>
            </a:r>
            <a:r>
              <a:rPr lang="cs-CZ" sz="2000" dirty="0"/>
              <a:t>CBA v MS2014+ žadatel nevyplňuje. </a:t>
            </a:r>
            <a:endParaRPr lang="cs-CZ" sz="2000" dirty="0" smtClean="0"/>
          </a:p>
          <a:p>
            <a:r>
              <a:rPr lang="cs-CZ" sz="2000" dirty="0" smtClean="0"/>
              <a:t>Pro </a:t>
            </a:r>
            <a:r>
              <a:rPr lang="cs-CZ" sz="2000" dirty="0"/>
              <a:t>projekty s </a:t>
            </a:r>
            <a:r>
              <a:rPr lang="cs-CZ" sz="2000" b="1" dirty="0"/>
              <a:t>celkovými způsobilými výdaji vyššími než 5 mil. Kč </a:t>
            </a:r>
            <a:r>
              <a:rPr lang="cs-CZ" sz="2000" dirty="0"/>
              <a:t>žadatel zpracovává Studii proveditelnosti ve struktuře uvedené v příloze č. </a:t>
            </a:r>
            <a:r>
              <a:rPr lang="cs-CZ" sz="2000" dirty="0" smtClean="0"/>
              <a:t>4A Specifických pravidel</a:t>
            </a:r>
            <a:r>
              <a:rPr lang="cs-CZ" sz="2000" dirty="0"/>
              <a:t>. V modulu CBA v MS2014+ zpracovává finanční analýzu (FA). </a:t>
            </a:r>
            <a:endParaRPr lang="cs-CZ" sz="2000" dirty="0" smtClean="0"/>
          </a:p>
          <a:p>
            <a:r>
              <a:rPr lang="cs-CZ" sz="2000" dirty="0" smtClean="0"/>
              <a:t>Postup pro zpracování CBA je v příloze č.17 Obecných pravidel IROP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36582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67129"/>
            <a:ext cx="8596668" cy="678094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Hodnocení projektů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945224"/>
            <a:ext cx="8596668" cy="5732978"/>
          </a:xfrm>
        </p:spPr>
        <p:txBody>
          <a:bodyPr>
            <a:normAutofit lnSpcReduction="10000"/>
          </a:bodyPr>
          <a:lstStyle/>
          <a:p>
            <a:r>
              <a:rPr lang="cs-CZ" sz="1900" b="1" dirty="0" smtClean="0"/>
              <a:t>Kritéria formálních náležitostí a přijatelnosti (</a:t>
            </a:r>
            <a:r>
              <a:rPr lang="cs-CZ" sz="1900" b="1" dirty="0" err="1" smtClean="0"/>
              <a:t>FNaP</a:t>
            </a:r>
            <a:r>
              <a:rPr lang="cs-CZ" sz="1900" b="1" dirty="0" smtClean="0"/>
              <a:t>) </a:t>
            </a:r>
            <a:r>
              <a:rPr lang="cs-CZ" sz="1900" dirty="0" smtClean="0"/>
              <a:t>– hodnotí zaměstnanci MAS Ekoregion Úhlava dle stanovených kritérií</a:t>
            </a:r>
          </a:p>
          <a:p>
            <a:r>
              <a:rPr lang="cs-CZ" sz="1900" b="1" dirty="0"/>
              <a:t>Věcné hodnocení </a:t>
            </a:r>
            <a:r>
              <a:rPr lang="cs-CZ" sz="1900" b="1" dirty="0" smtClean="0"/>
              <a:t>(VH)</a:t>
            </a:r>
            <a:r>
              <a:rPr lang="cs-CZ" sz="1900" dirty="0" smtClean="0"/>
              <a:t>- Výběrová komise MAS </a:t>
            </a:r>
            <a:r>
              <a:rPr lang="cs-CZ" sz="1900" dirty="0"/>
              <a:t>formou bodového </a:t>
            </a:r>
            <a:r>
              <a:rPr lang="cs-CZ" sz="1900" dirty="0" smtClean="0"/>
              <a:t>hodnocení </a:t>
            </a:r>
          </a:p>
          <a:p>
            <a:pPr lvl="1"/>
            <a:r>
              <a:rPr lang="cs-CZ" sz="1800" dirty="0" smtClean="0"/>
              <a:t>minimální </a:t>
            </a:r>
            <a:r>
              <a:rPr lang="cs-CZ" sz="1800" dirty="0"/>
              <a:t>bodová hranice pro splnění podmínek věcného hodnocení je </a:t>
            </a:r>
            <a:r>
              <a:rPr lang="cs-CZ" sz="1800" dirty="0" smtClean="0"/>
              <a:t>20 bodů</a:t>
            </a:r>
          </a:p>
          <a:p>
            <a:pPr lvl="1"/>
            <a:r>
              <a:rPr lang="cs-CZ" sz="1800" dirty="0" smtClean="0"/>
              <a:t>Při </a:t>
            </a:r>
            <a:r>
              <a:rPr lang="cs-CZ" sz="1800" dirty="0"/>
              <a:t>výběru projektů platí pořadí projektů a jejich bodové ohodnocení z věcného hodnocení, nelze jej měnit. </a:t>
            </a:r>
            <a:endParaRPr lang="cs-CZ" sz="1800" dirty="0" smtClean="0"/>
          </a:p>
          <a:p>
            <a:pPr lvl="1"/>
            <a:r>
              <a:rPr lang="cs-CZ" sz="1800" dirty="0" smtClean="0"/>
              <a:t>Programový </a:t>
            </a:r>
            <a:r>
              <a:rPr lang="cs-CZ" sz="1800" dirty="0"/>
              <a:t>výbor může určit náhradní projekty, které uvádí v zápise z jednání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sz="1900" b="1" dirty="0" smtClean="0"/>
              <a:t>Závěrečné </a:t>
            </a:r>
            <a:r>
              <a:rPr lang="cs-CZ" sz="1900" b="1" dirty="0"/>
              <a:t>ověření způsobilosti </a:t>
            </a:r>
            <a:r>
              <a:rPr lang="cs-CZ" sz="1900" b="1" dirty="0" smtClean="0"/>
              <a:t>projektů</a:t>
            </a:r>
            <a:r>
              <a:rPr lang="cs-CZ" sz="1900" b="1" dirty="0"/>
              <a:t> </a:t>
            </a:r>
            <a:r>
              <a:rPr lang="cs-CZ" sz="1900" dirty="0" smtClean="0"/>
              <a:t>- provádí </a:t>
            </a:r>
            <a:r>
              <a:rPr lang="cs-CZ" sz="1900" dirty="0"/>
              <a:t>CRR  dle Obecných a Specifických pravidel pro žadatele a příjemce </a:t>
            </a:r>
            <a:endParaRPr lang="cs-CZ" sz="1900" dirty="0" smtClean="0"/>
          </a:p>
          <a:p>
            <a:r>
              <a:rPr lang="cs-CZ" sz="1900" dirty="0" smtClean="0"/>
              <a:t>Kritéria hodnocení (</a:t>
            </a:r>
            <a:r>
              <a:rPr lang="cs-CZ" sz="1900" dirty="0" err="1" smtClean="0"/>
              <a:t>FNaP</a:t>
            </a:r>
            <a:r>
              <a:rPr lang="cs-CZ" sz="1900" dirty="0" smtClean="0"/>
              <a:t> a VH) jsou uvedena </a:t>
            </a:r>
            <a:r>
              <a:rPr lang="cs-CZ" sz="1900" dirty="0"/>
              <a:t>u výzvy </a:t>
            </a:r>
            <a:r>
              <a:rPr lang="cs-CZ" sz="1900" dirty="0">
                <a:hlinkClick r:id="rId2"/>
              </a:rPr>
              <a:t>http://</a:t>
            </a:r>
            <a:r>
              <a:rPr lang="cs-CZ" sz="1900" dirty="0" smtClean="0">
                <a:hlinkClick r:id="rId2"/>
              </a:rPr>
              <a:t>ekoregion-uhlava.cz/mistni-akcni-skupina/strategie-uzemi-2014-2020/sclld-14-20/vyzvy/vyzva-3-irop</a:t>
            </a:r>
            <a:endParaRPr lang="cs-CZ" sz="1900" dirty="0" smtClean="0"/>
          </a:p>
          <a:p>
            <a:r>
              <a:rPr lang="cs-CZ" dirty="0" smtClean="0"/>
              <a:t>Věcné hodnocení MAS: zvýhodnění projektů s nižšími CZV (do 1,5 mil Kč), kde žadatelem je menší obec (do 1000 obyvatel) a dochází k doplnění chybějící komunikace pro pěší v trase pozemní komunikace</a:t>
            </a:r>
          </a:p>
          <a:p>
            <a:pPr>
              <a:buFont typeface="+mj-lt"/>
              <a:buAutoNum type="arabicPeriod" startAt="6"/>
            </a:pPr>
            <a:endParaRPr lang="cs-CZ" dirty="0" smtClean="0"/>
          </a:p>
          <a:p>
            <a:pPr>
              <a:buFont typeface="+mj-lt"/>
              <a:buAutoNum type="arabicPeriod" startAt="6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709023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8782"/>
          </a:xfrm>
        </p:spPr>
        <p:txBody>
          <a:bodyPr>
            <a:normAutofit/>
          </a:bodyPr>
          <a:lstStyle/>
          <a:p>
            <a:r>
              <a:rPr lang="cs-CZ" sz="3200" b="1" dirty="0"/>
              <a:t>Hodnocení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74689"/>
            <a:ext cx="8596668" cy="4366674"/>
          </a:xfrm>
        </p:spPr>
        <p:txBody>
          <a:bodyPr/>
          <a:lstStyle/>
          <a:p>
            <a:r>
              <a:rPr lang="cs-CZ" sz="2000" dirty="0"/>
              <a:t>Každý žadatel může podat žádost o přezkum, i když uspěl, nejpozději do 15 kalendářních dnů ode dne doručení oznámení o výsledku hodnocení.</a:t>
            </a:r>
          </a:p>
          <a:p>
            <a:r>
              <a:rPr lang="cs-CZ" sz="2000" dirty="0"/>
              <a:t>Interní postupy MAS Ekoregion Úhlava pro programový rámec </a:t>
            </a:r>
            <a:r>
              <a:rPr lang="cs-CZ" sz="2000" dirty="0" smtClean="0"/>
              <a:t>IROP, kterými se MAS řídí při hodnocení projektů,  </a:t>
            </a:r>
            <a:r>
              <a:rPr lang="cs-CZ" sz="2000" dirty="0"/>
              <a:t>jsou uvedeny na </a:t>
            </a:r>
            <a:r>
              <a:rPr lang="cs-CZ" sz="2000" dirty="0">
                <a:hlinkClick r:id="rId2"/>
              </a:rPr>
              <a:t>http://www.ekoregion-uhlava.cz/mistni-akcni-skupina/strategie-uzemi-2014-2020/sclld-14-20/interni-postupy-irop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642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71281" y="1952090"/>
            <a:ext cx="792137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solidFill>
                  <a:schemeClr val="accent1">
                    <a:lumMod val="75000"/>
                  </a:schemeClr>
                </a:solidFill>
              </a:rPr>
              <a:t>Děkujeme za pozornost.</a:t>
            </a:r>
          </a:p>
          <a:p>
            <a:pPr algn="ctr"/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Gabriela Šindlerová</a:t>
            </a:r>
          </a:p>
          <a:p>
            <a:pPr algn="ctr"/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sindlerova@ekoregion-uhlava.cz</a:t>
            </a:r>
          </a:p>
          <a:p>
            <a:pPr algn="ctr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Tomáš Havránek</a:t>
            </a:r>
          </a:p>
          <a:p>
            <a:pPr algn="ctr"/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havranek@ekoregion-uhlava.cz</a:t>
            </a: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cs-CZ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22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80827"/>
            <a:ext cx="8596668" cy="1320800"/>
          </a:xfrm>
        </p:spPr>
        <p:txBody>
          <a:bodyPr/>
          <a:lstStyle/>
          <a:p>
            <a:r>
              <a:rPr lang="cs-CZ" b="1" dirty="0" smtClean="0"/>
              <a:t>Programový rámec IROP</a:t>
            </a:r>
            <a:br>
              <a:rPr lang="cs-CZ" b="1" dirty="0" smtClean="0"/>
            </a:br>
            <a:r>
              <a:rPr lang="cs-CZ" b="1" dirty="0" smtClean="0"/>
              <a:t>Infrastruktura pro MŠ a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01627"/>
            <a:ext cx="8596668" cy="4854592"/>
          </a:xfrm>
        </p:spPr>
        <p:txBody>
          <a:bodyPr>
            <a:normAutofit/>
          </a:bodyPr>
          <a:lstStyle/>
          <a:p>
            <a:r>
              <a:rPr lang="cs-CZ" dirty="0" smtClean="0"/>
              <a:t>Příjem žádostí od 27.12.2018 do 31.1. 2019 (12:00) v systému </a:t>
            </a:r>
            <a:r>
              <a:rPr lang="cs-CZ" dirty="0"/>
              <a:t>MS2014+ (</a:t>
            </a:r>
            <a:r>
              <a:rPr lang="cs-CZ" dirty="0">
                <a:hlinkClick r:id="rId2"/>
              </a:rPr>
              <a:t>https://mseu.mssf.cz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)</a:t>
            </a:r>
          </a:p>
          <a:p>
            <a:r>
              <a:rPr lang="cs-CZ" dirty="0" smtClean="0"/>
              <a:t>Zahájení realizace projektu/způsobilé výdaje: nejdříve od 1.1.2014 </a:t>
            </a:r>
          </a:p>
          <a:p>
            <a:r>
              <a:rPr lang="cs-CZ" dirty="0" smtClean="0"/>
              <a:t>Ukončení realizace projektu: nejpozději do 30.6.2023 </a:t>
            </a:r>
          </a:p>
          <a:p>
            <a:pPr lvl="1"/>
            <a:r>
              <a:rPr lang="cs-CZ" dirty="0"/>
              <a:t>Realizace </a:t>
            </a:r>
            <a:r>
              <a:rPr lang="cs-CZ" dirty="0" smtClean="0"/>
              <a:t>projektu zároveň </a:t>
            </a:r>
            <a:r>
              <a:rPr lang="cs-CZ" dirty="0"/>
              <a:t>nesmí být ukončena před podáním žádosti </a:t>
            </a:r>
          </a:p>
          <a:p>
            <a:r>
              <a:rPr lang="cs-CZ" dirty="0" smtClean="0"/>
              <a:t>Alokace </a:t>
            </a:r>
            <a:r>
              <a:rPr lang="cs-CZ" dirty="0"/>
              <a:t>výzvy: </a:t>
            </a:r>
            <a:r>
              <a:rPr lang="cs-CZ" dirty="0" smtClean="0"/>
              <a:t>7 368 400Kč</a:t>
            </a:r>
          </a:p>
          <a:p>
            <a:pPr lvl="1"/>
            <a:r>
              <a:rPr lang="cs-CZ" dirty="0"/>
              <a:t>Minimální celkové způsobilé výdaje 100 000 Kč</a:t>
            </a:r>
          </a:p>
          <a:p>
            <a:pPr lvl="1"/>
            <a:r>
              <a:rPr lang="cs-CZ" dirty="0"/>
              <a:t>Maximální celkové způsobilé výdaje </a:t>
            </a:r>
            <a:r>
              <a:rPr lang="cs-CZ" dirty="0" smtClean="0"/>
              <a:t>7 368 400Kč</a:t>
            </a:r>
            <a:endParaRPr lang="cs-CZ" dirty="0"/>
          </a:p>
          <a:p>
            <a:r>
              <a:rPr lang="cs-CZ" dirty="0" smtClean="0"/>
              <a:t>Míra podpory 95% EU; 5% příjemce</a:t>
            </a:r>
          </a:p>
          <a:p>
            <a:r>
              <a:rPr lang="cs-CZ" dirty="0" smtClean="0"/>
              <a:t>Financování ex-post</a:t>
            </a:r>
          </a:p>
          <a:p>
            <a:r>
              <a:rPr lang="cs-CZ" dirty="0" smtClean="0"/>
              <a:t>Podporovány jsou aktivity nezakládající veřejnou podporu (</a:t>
            </a:r>
            <a:r>
              <a:rPr lang="pt-BR" dirty="0"/>
              <a:t>čl.107 odst.1 Smlouvy o fungování EU</a:t>
            </a:r>
            <a:r>
              <a:rPr lang="pt-BR" dirty="0" smtClean="0"/>
              <a:t>).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1497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93962"/>
            <a:ext cx="8596668" cy="61883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Zacílení podpory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812798"/>
            <a:ext cx="8919248" cy="6045202"/>
          </a:xfrm>
        </p:spPr>
        <p:txBody>
          <a:bodyPr>
            <a:normAutofit fontScale="77500" lnSpcReduction="20000"/>
          </a:bodyPr>
          <a:lstStyle/>
          <a:p>
            <a:r>
              <a:rPr lang="cs-CZ" sz="2400" b="1" dirty="0" smtClean="0"/>
              <a:t>Území </a:t>
            </a:r>
            <a:r>
              <a:rPr lang="cs-CZ" sz="2400" b="1" dirty="0"/>
              <a:t>realizace</a:t>
            </a:r>
            <a:r>
              <a:rPr lang="cs-CZ" sz="2400" dirty="0"/>
              <a:t>: </a:t>
            </a:r>
            <a:r>
              <a:rPr lang="cs-CZ" sz="2000" dirty="0"/>
              <a:t>území působnosti MAS Ekoregion Úhlava </a:t>
            </a:r>
          </a:p>
          <a:p>
            <a:pPr lvl="1"/>
            <a:r>
              <a:rPr lang="cs-CZ" sz="1900" dirty="0"/>
              <a:t>Správní území obcí Bezděkov, Čachrov, Dešenice, Hamry, Chudenín, Janovice nad Úhlavou, Klenová, Modrava, Nýrsko, Prášily, Srní, Strážov a Železná Ruda</a:t>
            </a:r>
            <a:endParaRPr lang="cs-CZ" sz="1900" b="1" dirty="0" smtClean="0"/>
          </a:p>
          <a:p>
            <a:r>
              <a:rPr lang="cs-CZ" sz="2300" b="1" dirty="0" smtClean="0"/>
              <a:t>Oprávnění </a:t>
            </a:r>
            <a:r>
              <a:rPr lang="cs-CZ" sz="2300" b="1" dirty="0"/>
              <a:t>žadatelé</a:t>
            </a:r>
            <a:r>
              <a:rPr lang="cs-CZ" sz="2300" dirty="0" smtClean="0"/>
              <a:t>: </a:t>
            </a:r>
          </a:p>
          <a:p>
            <a:r>
              <a:rPr lang="cs-CZ" sz="1900" b="1" u="sng" dirty="0" smtClean="0"/>
              <a:t>U </a:t>
            </a:r>
            <a:r>
              <a:rPr lang="cs-CZ" sz="1900" b="1" u="sng" dirty="0"/>
              <a:t>aktivity Infrastruktura pro předškolní </a:t>
            </a:r>
            <a:r>
              <a:rPr lang="cs-CZ" sz="1900" b="1" u="sng" dirty="0" smtClean="0"/>
              <a:t>vzdělávání</a:t>
            </a:r>
          </a:p>
          <a:p>
            <a:pPr lvl="1"/>
            <a:r>
              <a:rPr lang="cs-CZ" sz="1900" dirty="0"/>
              <a:t>zařízení péče o děti do 3 let</a:t>
            </a:r>
          </a:p>
          <a:p>
            <a:pPr lvl="1"/>
            <a:r>
              <a:rPr lang="cs-CZ" sz="1900" dirty="0" smtClean="0"/>
              <a:t>školy </a:t>
            </a:r>
            <a:r>
              <a:rPr lang="cs-CZ" sz="1900" dirty="0"/>
              <a:t>a školská zařízení v oblasti předškolního vzdělávání</a:t>
            </a:r>
          </a:p>
          <a:p>
            <a:pPr lvl="1"/>
            <a:r>
              <a:rPr lang="cs-CZ" sz="1900" dirty="0" smtClean="0"/>
              <a:t>obce </a:t>
            </a:r>
            <a:r>
              <a:rPr lang="cs-CZ" sz="1900" dirty="0"/>
              <a:t>a organizace zřizované či zakládané obcemi</a:t>
            </a:r>
          </a:p>
          <a:p>
            <a:pPr lvl="1"/>
            <a:r>
              <a:rPr lang="cs-CZ" sz="1900" dirty="0" smtClean="0"/>
              <a:t>nestátní </a:t>
            </a:r>
            <a:r>
              <a:rPr lang="cs-CZ" sz="1900" dirty="0"/>
              <a:t>neziskové organizace</a:t>
            </a:r>
          </a:p>
          <a:p>
            <a:pPr lvl="1"/>
            <a:r>
              <a:rPr lang="cs-CZ" sz="1900" dirty="0" smtClean="0"/>
              <a:t>církve </a:t>
            </a:r>
            <a:r>
              <a:rPr lang="cs-CZ" sz="1900" dirty="0"/>
              <a:t>a církevní </a:t>
            </a:r>
            <a:r>
              <a:rPr lang="cs-CZ" sz="1900" dirty="0" smtClean="0"/>
              <a:t>organizace</a:t>
            </a:r>
          </a:p>
          <a:p>
            <a:pPr marL="457200" lvl="1" indent="0">
              <a:buNone/>
            </a:pPr>
            <a:r>
              <a:rPr lang="cs-CZ" sz="1900" i="1" dirty="0" smtClean="0"/>
              <a:t>Nestátní </a:t>
            </a:r>
            <a:r>
              <a:rPr lang="cs-CZ" sz="1900" i="1" dirty="0"/>
              <a:t>neziskové organizace, církve a církevní organizace musí vykonávat činnost v oblasti školství nebo práce s dětmi a mládeží a činnost musí být v zakladatelských dokumentech přesně zapsána. Hlavním účelem jejich činností není vytváření </a:t>
            </a:r>
            <a:r>
              <a:rPr lang="cs-CZ" sz="1900" i="1" dirty="0" smtClean="0"/>
              <a:t>zisku. </a:t>
            </a:r>
            <a:endParaRPr lang="cs-CZ" sz="1900" dirty="0" smtClean="0"/>
          </a:p>
          <a:p>
            <a:r>
              <a:rPr lang="cs-CZ" sz="1900" b="1" u="sng" dirty="0" smtClean="0"/>
              <a:t>U aktivity Infrastruktura základních škol</a:t>
            </a:r>
          </a:p>
          <a:p>
            <a:pPr lvl="1"/>
            <a:r>
              <a:rPr lang="cs-CZ" sz="1900" dirty="0"/>
              <a:t>školy a školská zařízení v oblasti základního vzdělávání</a:t>
            </a:r>
          </a:p>
          <a:p>
            <a:pPr lvl="1"/>
            <a:r>
              <a:rPr lang="cs-CZ" sz="1900" dirty="0" smtClean="0"/>
              <a:t>obce </a:t>
            </a:r>
            <a:r>
              <a:rPr lang="cs-CZ" sz="1900" dirty="0"/>
              <a:t>a organizace zřizované nebo zakládané obcemi </a:t>
            </a:r>
          </a:p>
          <a:p>
            <a:pPr lvl="1"/>
            <a:r>
              <a:rPr lang="cs-CZ" sz="1900" dirty="0" smtClean="0"/>
              <a:t>nestátní </a:t>
            </a:r>
            <a:r>
              <a:rPr lang="cs-CZ" sz="1900" dirty="0"/>
              <a:t>neziskové organizace </a:t>
            </a:r>
          </a:p>
          <a:p>
            <a:pPr lvl="1"/>
            <a:r>
              <a:rPr lang="cs-CZ" sz="1900" dirty="0" smtClean="0"/>
              <a:t>církve </a:t>
            </a:r>
            <a:r>
              <a:rPr lang="cs-CZ" sz="1900" dirty="0"/>
              <a:t>a církevní organizace        </a:t>
            </a:r>
            <a:r>
              <a:rPr lang="cs-CZ" sz="1900" dirty="0" smtClean="0"/>
              <a:t>                                                                                                               </a:t>
            </a:r>
          </a:p>
          <a:p>
            <a:pPr marL="457200" lvl="1" indent="0">
              <a:buNone/>
            </a:pPr>
            <a:r>
              <a:rPr lang="cs-CZ" sz="1900" i="1" dirty="0" smtClean="0"/>
              <a:t>Nestátní neziskové organizace, církve a </a:t>
            </a:r>
            <a:r>
              <a:rPr lang="cs-CZ" sz="1900" i="1" dirty="0"/>
              <a:t>církevní organizace musí vykonávat činnost v oblasti školství a činnost musí být v zakladatelských </a:t>
            </a:r>
            <a:r>
              <a:rPr lang="cs-CZ" sz="1900" i="1" dirty="0" smtClean="0"/>
              <a:t>dokumentech </a:t>
            </a:r>
            <a:r>
              <a:rPr lang="cs-CZ" sz="1900" i="1" dirty="0"/>
              <a:t>přesně zapsána. Hlavním účelem jejich činností není vytváření zisku.</a:t>
            </a:r>
            <a:endParaRPr lang="cs-CZ" sz="1900" i="1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5500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49382"/>
            <a:ext cx="8596668" cy="61883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Zacílení podpory - Infrastruktura MŠ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182256"/>
            <a:ext cx="8596668" cy="5421744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Podporované aktivity:</a:t>
            </a:r>
          </a:p>
          <a:p>
            <a:r>
              <a:rPr lang="cs-CZ" sz="1800" dirty="0" smtClean="0"/>
              <a:t>Podpora </a:t>
            </a:r>
            <a:r>
              <a:rPr lang="cs-CZ" sz="1800" dirty="0"/>
              <a:t>rozšíření kapacity zařízení pro předškolní vzdělávání (zařízení péče o děti do tří let, dětských skupin a mateřských škol).  </a:t>
            </a:r>
            <a:endParaRPr lang="cs-CZ" sz="1800" dirty="0" smtClean="0"/>
          </a:p>
          <a:p>
            <a:r>
              <a:rPr lang="cs-CZ" sz="1800" dirty="0" smtClean="0"/>
              <a:t>Stavby</a:t>
            </a:r>
            <a:r>
              <a:rPr lang="cs-CZ" sz="1800" dirty="0"/>
              <a:t>, stavební úpravy a pořízení vybavení  za účelem dostatečné kapacity kvalitních a cenově dostupných zařízení péče o děti do 3 let, dětských skupin a mateřských škol v území, kde je prokazatelný nedostatek těchto </a:t>
            </a:r>
            <a:r>
              <a:rPr lang="cs-CZ" sz="1800" dirty="0" smtClean="0"/>
              <a:t>kapacit.</a:t>
            </a:r>
          </a:p>
          <a:p>
            <a:r>
              <a:rPr lang="cs-CZ" sz="1800" b="1" dirty="0" smtClean="0"/>
              <a:t>Podpora </a:t>
            </a:r>
            <a:r>
              <a:rPr lang="cs-CZ" sz="1800" b="1" dirty="0"/>
              <a:t>je vázána na potřebu zvýšení nedostatečné kapacity předškolních zařízení v území. </a:t>
            </a:r>
            <a:r>
              <a:rPr lang="cs-CZ" sz="1800" b="1" dirty="0" smtClean="0"/>
              <a:t>  </a:t>
            </a:r>
          </a:p>
          <a:p>
            <a:pPr lvl="1"/>
            <a:r>
              <a:rPr lang="cs-CZ" dirty="0"/>
              <a:t>V případě, že krajská hygienická stanice udělila výjimku k dočasnému zvýšení kapacit mateřské školy (třídy), lze v projektu zařízení rekonstruovat tak, aby výjimka již nebyla potřeba </a:t>
            </a:r>
            <a:endParaRPr lang="cs-CZ" dirty="0" smtClean="0"/>
          </a:p>
          <a:p>
            <a:r>
              <a:rPr lang="cs-CZ" b="1" dirty="0" smtClean="0"/>
              <a:t>Projekty </a:t>
            </a:r>
            <a:r>
              <a:rPr lang="cs-CZ" b="1" dirty="0"/>
              <a:t>zaměřené na </a:t>
            </a:r>
            <a:r>
              <a:rPr lang="cs-CZ" b="1" dirty="0" smtClean="0"/>
              <a:t>MŠ </a:t>
            </a:r>
            <a:r>
              <a:rPr lang="cs-CZ" b="1" dirty="0"/>
              <a:t>zřízené podle zákona č. 561/2004 </a:t>
            </a:r>
            <a:r>
              <a:rPr lang="cs-CZ" b="1" dirty="0" smtClean="0"/>
              <a:t>Sb. (školský zákon) </a:t>
            </a:r>
            <a:r>
              <a:rPr lang="cs-CZ" b="1" dirty="0"/>
              <a:t>ve znění pozdějších předpisů, musí být v souladu se Strategickým rámcem Místního akčního plánu vzdělávání.</a:t>
            </a:r>
          </a:p>
        </p:txBody>
      </p:sp>
    </p:spTree>
    <p:extLst>
      <p:ext uri="{BB962C8B-B14F-4D97-AF65-F5344CB8AC3E}">
        <p14:creationId xmlns:p14="http://schemas.microsoft.com/office/powerpoint/2010/main" val="4101584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03447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Hlavní podporované aktivity </a:t>
            </a:r>
            <a:r>
              <a:rPr lang="cs-CZ" b="1" dirty="0" smtClean="0"/>
              <a:t> </a:t>
            </a:r>
            <a:br>
              <a:rPr lang="cs-CZ" b="1" dirty="0" smtClean="0"/>
            </a:br>
            <a:r>
              <a:rPr lang="cs-CZ" b="1" dirty="0" smtClean="0"/>
              <a:t>Infrastruktura předškolního vzdělávání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47274"/>
            <a:ext cx="8596668" cy="4645890"/>
          </a:xfrm>
        </p:spPr>
        <p:txBody>
          <a:bodyPr>
            <a:normAutofit/>
          </a:bodyPr>
          <a:lstStyle/>
          <a:p>
            <a:r>
              <a:rPr lang="cs-CZ" dirty="0" smtClean="0"/>
              <a:t>stavby </a:t>
            </a:r>
            <a:r>
              <a:rPr lang="cs-CZ" dirty="0"/>
              <a:t>a stavební práce spojené s výstavbou nové infrastruktury, včetně vybudování přípojky pro přivedení inženýrských sítí, </a:t>
            </a:r>
          </a:p>
          <a:p>
            <a:r>
              <a:rPr lang="cs-CZ" dirty="0" smtClean="0"/>
              <a:t>rekonstrukce </a:t>
            </a:r>
            <a:r>
              <a:rPr lang="cs-CZ" dirty="0"/>
              <a:t>a stavební úpravy stávající infrastruktury, včetně zabezpečení bezbariérovosti dle vyhlášky č. 398/2009 Sb. o obecných technických požadavcích zabezpečujících bezbariérové užívání staveb, </a:t>
            </a:r>
          </a:p>
          <a:p>
            <a:r>
              <a:rPr lang="cs-CZ" dirty="0" smtClean="0"/>
              <a:t>nákup </a:t>
            </a:r>
            <a:r>
              <a:rPr lang="cs-CZ" dirty="0"/>
              <a:t>pozemků a staveb (nemovitostí), </a:t>
            </a:r>
          </a:p>
          <a:p>
            <a:r>
              <a:rPr lang="cs-CZ" dirty="0" smtClean="0"/>
              <a:t>pořízení </a:t>
            </a:r>
            <a:r>
              <a:rPr lang="cs-CZ" dirty="0"/>
              <a:t>vybavení budov a učeben, </a:t>
            </a:r>
          </a:p>
          <a:p>
            <a:r>
              <a:rPr lang="cs-CZ" dirty="0" smtClean="0"/>
              <a:t>pořízení </a:t>
            </a:r>
            <a:r>
              <a:rPr lang="cs-CZ" dirty="0"/>
              <a:t>kompenzačních pomůcek.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225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191491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Vedlejší </a:t>
            </a:r>
            <a:r>
              <a:rPr lang="cs-CZ" sz="3200" b="1" dirty="0"/>
              <a:t>podporované aktivity 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Infrastruktura předškolního vzdělávání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01091"/>
            <a:ext cx="8596668" cy="4692072"/>
          </a:xfrm>
        </p:spPr>
        <p:txBody>
          <a:bodyPr>
            <a:normAutofit/>
          </a:bodyPr>
          <a:lstStyle/>
          <a:p>
            <a:r>
              <a:rPr lang="cs-CZ" dirty="0" smtClean="0"/>
              <a:t>demolice </a:t>
            </a:r>
            <a:r>
              <a:rPr lang="cs-CZ" dirty="0"/>
              <a:t>související s realizací projektu, </a:t>
            </a:r>
          </a:p>
          <a:p>
            <a:r>
              <a:rPr lang="cs-CZ" dirty="0" smtClean="0"/>
              <a:t>pořízení </a:t>
            </a:r>
            <a:r>
              <a:rPr lang="cs-CZ" dirty="0"/>
              <a:t>bezpečnostních prvků a zařízení, osvětlení, elektronického a mechanického zabezpečení, </a:t>
            </a:r>
          </a:p>
          <a:p>
            <a:r>
              <a:rPr lang="cs-CZ" dirty="0" smtClean="0"/>
              <a:t>pořízení </a:t>
            </a:r>
            <a:r>
              <a:rPr lang="cs-CZ" dirty="0"/>
              <a:t>herních prvků, </a:t>
            </a:r>
          </a:p>
          <a:p>
            <a:r>
              <a:rPr lang="cs-CZ" dirty="0" smtClean="0"/>
              <a:t>úpravy </a:t>
            </a:r>
            <a:r>
              <a:rPr lang="cs-CZ" dirty="0"/>
              <a:t>venkovního prostranství (přístupové cesty v areálu, zeleň, hřiště a herní prvky), </a:t>
            </a:r>
          </a:p>
          <a:p>
            <a:r>
              <a:rPr lang="cs-CZ" dirty="0" smtClean="0"/>
              <a:t>projektová </a:t>
            </a:r>
            <a:r>
              <a:rPr lang="cs-CZ" dirty="0"/>
              <a:t>dokumentace, EIA, </a:t>
            </a:r>
          </a:p>
          <a:p>
            <a:r>
              <a:rPr lang="cs-CZ" dirty="0" smtClean="0"/>
              <a:t>zabezpečení </a:t>
            </a:r>
            <a:r>
              <a:rPr lang="cs-CZ" dirty="0"/>
              <a:t>výstavby (technický dozor investora, BOZP, autorský dozor), </a:t>
            </a:r>
          </a:p>
          <a:p>
            <a:r>
              <a:rPr lang="cs-CZ" dirty="0" smtClean="0"/>
              <a:t>pořízení </a:t>
            </a:r>
            <a:r>
              <a:rPr lang="cs-CZ" dirty="0"/>
              <a:t>služeb bezprostředně souvisejících s realizací projektu (příprava a realizace zadávacích a výběrových řízení, zpracování studie proveditelnosti), </a:t>
            </a:r>
          </a:p>
          <a:p>
            <a:r>
              <a:rPr lang="cs-CZ" dirty="0" smtClean="0"/>
              <a:t>povinná </a:t>
            </a:r>
            <a:r>
              <a:rPr lang="cs-CZ" dirty="0"/>
              <a:t>publicita (podle kap. 13 Obecných pravidel).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625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49382"/>
            <a:ext cx="8596668" cy="61883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Zacílení podpory - Infrastruktura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969818"/>
            <a:ext cx="8596668" cy="5754255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/>
              <a:t>Podporované aktivity:</a:t>
            </a:r>
          </a:p>
          <a:p>
            <a:r>
              <a:rPr lang="cs-CZ" sz="1800" dirty="0" smtClean="0"/>
              <a:t>Podpora rozvoje a zkvalitnění infrastruktury pro základní vzdělávání v základních školách  - Stavby, stavební úpravy a pořízení vybavení odborných učeben za účelem </a:t>
            </a:r>
            <a:r>
              <a:rPr lang="cs-CZ" sz="1800" b="1" dirty="0" smtClean="0"/>
              <a:t>zvýšení kvality vzdělávání ve vazbě na budoucí uplatnění na trhu práce v klíčových kompetencích</a:t>
            </a:r>
            <a:r>
              <a:rPr lang="cs-CZ" sz="1800" dirty="0" smtClean="0"/>
              <a:t> (komunikace v cizích jazycích, práce s digitálními technologiemi, přírodní vědy, technické a řemeslné obory). </a:t>
            </a:r>
          </a:p>
          <a:p>
            <a:r>
              <a:rPr lang="cs-CZ" sz="1800" dirty="0" smtClean="0"/>
              <a:t>Rekonstrukce a stavební úpravy stávající infrastruktury ve vazbě na </a:t>
            </a:r>
            <a:r>
              <a:rPr lang="cs-CZ" sz="1800" b="1" dirty="0" smtClean="0"/>
              <a:t>budování bezbariérovosti škol. </a:t>
            </a:r>
          </a:p>
          <a:p>
            <a:r>
              <a:rPr lang="cs-CZ" b="1" dirty="0"/>
              <a:t>zajištění vnitřní konektivity a připojení k internetu</a:t>
            </a:r>
            <a:r>
              <a:rPr lang="cs-CZ" dirty="0"/>
              <a:t>, </a:t>
            </a:r>
          </a:p>
          <a:p>
            <a:r>
              <a:rPr lang="cs-CZ" dirty="0"/>
              <a:t>rozšiřování kapacit kmenových učeben ve vazbě na sociální inkluzi či demografickou potřebnost ve správním obvodu obcí s rozšířenou působností (dále jen „ORP“) </a:t>
            </a:r>
            <a:r>
              <a:rPr lang="cs-CZ" b="1" dirty="0"/>
              <a:t>se sociálně vyloučenou lokalitou </a:t>
            </a:r>
            <a:r>
              <a:rPr lang="cs-CZ" dirty="0"/>
              <a:t>(dále jen „SVL“). Seznam správních obvodů ORP se SVL je uveden v příloze č. 5A </a:t>
            </a:r>
            <a:r>
              <a:rPr lang="cs-CZ" dirty="0" err="1"/>
              <a:t>Specif</a:t>
            </a:r>
            <a:r>
              <a:rPr lang="cs-CZ" dirty="0"/>
              <a:t>. pravidel. </a:t>
            </a:r>
          </a:p>
          <a:p>
            <a:r>
              <a:rPr lang="cs-CZ" b="1" dirty="0"/>
              <a:t>Předmětem podpory nemůže být rekonstrukce stávajících školních budov pouze z důvodu nevyhovujícího technického stavu. </a:t>
            </a:r>
            <a:endParaRPr lang="cs-CZ" dirty="0"/>
          </a:p>
          <a:p>
            <a:r>
              <a:rPr lang="cs-CZ" b="1" dirty="0" smtClean="0"/>
              <a:t>Projektové </a:t>
            </a:r>
            <a:r>
              <a:rPr lang="cs-CZ" b="1" dirty="0"/>
              <a:t>záměry </a:t>
            </a:r>
            <a:r>
              <a:rPr lang="cs-CZ" b="1" dirty="0" smtClean="0"/>
              <a:t>musí </a:t>
            </a:r>
            <a:r>
              <a:rPr lang="cs-CZ" b="1" dirty="0"/>
              <a:t>být v souladu se Strategickým rámcem Místního akčního plánu vzdělávání. </a:t>
            </a:r>
            <a:r>
              <a:rPr lang="cs-CZ" dirty="0" smtClean="0"/>
              <a:t>Dokumenty jsou uvedeny na webu (</a:t>
            </a:r>
            <a:r>
              <a:rPr lang="cs-CZ" dirty="0" smtClean="0">
                <a:hlinkClick r:id="rId2"/>
              </a:rPr>
              <a:t>www.uzemnidimenze.cz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24372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03447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Hlavní podporované aktivity </a:t>
            </a:r>
            <a:r>
              <a:rPr lang="cs-CZ" b="1" dirty="0" smtClean="0"/>
              <a:t> </a:t>
            </a:r>
            <a:br>
              <a:rPr lang="cs-CZ" b="1" dirty="0" smtClean="0"/>
            </a:br>
            <a:r>
              <a:rPr lang="cs-CZ" b="1" dirty="0" smtClean="0"/>
              <a:t>Infrastruktura základního vzdělávání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47274"/>
            <a:ext cx="8596668" cy="4645890"/>
          </a:xfrm>
        </p:spPr>
        <p:txBody>
          <a:bodyPr>
            <a:normAutofit/>
          </a:bodyPr>
          <a:lstStyle/>
          <a:p>
            <a:r>
              <a:rPr lang="cs-CZ" dirty="0" smtClean="0"/>
              <a:t>stavby </a:t>
            </a:r>
            <a:r>
              <a:rPr lang="cs-CZ" dirty="0"/>
              <a:t>a stavební práce spojené s výstavbou infrastruktury základních škol včetně vybudování přípojky pro přivedení inženýrských sítí, </a:t>
            </a:r>
          </a:p>
          <a:p>
            <a:r>
              <a:rPr lang="cs-CZ" dirty="0" smtClean="0"/>
              <a:t>rekonstrukce </a:t>
            </a:r>
            <a:r>
              <a:rPr lang="cs-CZ" dirty="0"/>
              <a:t>a stavební úpravy stávající infrastruktury (včetně zabezpečení bezbariérovosti dle vyhlášky č. 398/2009 Sb. o obecných technických požadavcích zabezpečujících bezbariérové užívání staveb), </a:t>
            </a:r>
          </a:p>
          <a:p>
            <a:r>
              <a:rPr lang="cs-CZ" dirty="0" smtClean="0"/>
              <a:t>nákup </a:t>
            </a:r>
            <a:r>
              <a:rPr lang="cs-CZ" dirty="0"/>
              <a:t>pozemků a staveb (nemovitostí), </a:t>
            </a:r>
          </a:p>
          <a:p>
            <a:r>
              <a:rPr lang="cs-CZ" dirty="0" smtClean="0"/>
              <a:t>pořízení </a:t>
            </a:r>
            <a:r>
              <a:rPr lang="cs-CZ" dirty="0"/>
              <a:t>vybavení budov a učeben, </a:t>
            </a:r>
          </a:p>
          <a:p>
            <a:r>
              <a:rPr lang="cs-CZ" dirty="0" smtClean="0"/>
              <a:t>pořízení </a:t>
            </a:r>
            <a:r>
              <a:rPr lang="cs-CZ" dirty="0"/>
              <a:t>kompenzačních pomůcek, </a:t>
            </a:r>
          </a:p>
          <a:p>
            <a:r>
              <a:rPr lang="cs-CZ" dirty="0" smtClean="0"/>
              <a:t>zajištění </a:t>
            </a:r>
            <a:r>
              <a:rPr lang="cs-CZ" dirty="0"/>
              <a:t>vnitřní konektivity školy a připojení k internetu (dle přílohy č. 7A </a:t>
            </a:r>
            <a:r>
              <a:rPr lang="cs-CZ" dirty="0" smtClean="0"/>
              <a:t>Specifických pravidel</a:t>
            </a:r>
            <a:r>
              <a:rPr lang="cs-CZ" dirty="0"/>
              <a:t>).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40099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1104</TotalTime>
  <Words>4015</Words>
  <Application>Microsoft Office PowerPoint</Application>
  <PresentationFormat>Širokoúhlá obrazovka</PresentationFormat>
  <Paragraphs>248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Trebuchet MS</vt:lpstr>
      <vt:lpstr>Wingdings 3</vt:lpstr>
      <vt:lpstr>Fazeta</vt:lpstr>
      <vt:lpstr>3.Výzva IROP Infrastruktura pro MŠ a ZŠ</vt:lpstr>
      <vt:lpstr>Programový rámec IROP Infrastruktura pro MŠ a ZŠ</vt:lpstr>
      <vt:lpstr>Programový rámec IROP Infrastruktura pro MŠ a ZŠ</vt:lpstr>
      <vt:lpstr>Zacílení podpory</vt:lpstr>
      <vt:lpstr>Zacílení podpory - Infrastruktura MŠ</vt:lpstr>
      <vt:lpstr>Hlavní podporované aktivity   Infrastruktura předškolního vzdělávání </vt:lpstr>
      <vt:lpstr>Vedlejší podporované aktivity  Infrastruktura předškolního vzdělávání</vt:lpstr>
      <vt:lpstr>Zacílení podpory - Infrastruktura ZŠ</vt:lpstr>
      <vt:lpstr>Hlavní podporované aktivity   Infrastruktura základního vzdělávání </vt:lpstr>
      <vt:lpstr>Vedlejší podporované aktivity  Infrastruktura základního vzdělávání</vt:lpstr>
      <vt:lpstr>Způsobilé výdaje</vt:lpstr>
      <vt:lpstr>Způsobilé výdaje MŠ</vt:lpstr>
      <vt:lpstr>Způsobilé výdaje na hlavní aktivity projektu MŠ</vt:lpstr>
      <vt:lpstr>Způsobilé výdaje na hlavní aktivity projektu MŠ</vt:lpstr>
      <vt:lpstr>Způsobilé výdaje na vedlejší aktivity projektu MŠ</vt:lpstr>
      <vt:lpstr>Způsobilé výdaje na hlavní aktivity projektu ZŠ</vt:lpstr>
      <vt:lpstr>Způsobilé výdaje na hlavní aktivity projektu ZŠ</vt:lpstr>
      <vt:lpstr>Způsobilé výdaje na hlavní aktivity projektu ZŠ</vt:lpstr>
      <vt:lpstr>Způsobilé výdaje na hlavní aktivity projektu ZŠ</vt:lpstr>
      <vt:lpstr>Způsobilé výdaje na vedlejší aktivity projektu ZŠ</vt:lpstr>
      <vt:lpstr>Povinné přílohy žádosti  MŠ a ZŠ</vt:lpstr>
      <vt:lpstr>Povinné přílohy žádosti  MŠ a ZŠ</vt:lpstr>
      <vt:lpstr>Povinné přílohy žádosti  MŠ a ZŠ</vt:lpstr>
      <vt:lpstr>Povinné přílohy žádosti  MŠ a ZŠ</vt:lpstr>
      <vt:lpstr>Projekt vytvářející peněžní příjmy</vt:lpstr>
      <vt:lpstr>Modul CBA - Cost Benefit Analýzy (analýzy nákladů a výnosů)</vt:lpstr>
      <vt:lpstr>Hodnocení projektů</vt:lpstr>
      <vt:lpstr>Hodnocení projektů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1.Výzva IROP Bezpečnost dopravy</dc:title>
  <dc:creator>Gabriela Šindlerová</dc:creator>
  <cp:lastModifiedBy>Gabriela Šindlerová</cp:lastModifiedBy>
  <cp:revision>103</cp:revision>
  <dcterms:created xsi:type="dcterms:W3CDTF">2018-12-19T08:59:12Z</dcterms:created>
  <dcterms:modified xsi:type="dcterms:W3CDTF">2019-01-08T14:19:13Z</dcterms:modified>
</cp:coreProperties>
</file>