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PKP" initials="C" lastIdx="8" clrIdx="0">
    <p:extLst>
      <p:ext uri="{19B8F6BF-5375-455C-9EA6-DF929625EA0E}">
        <p15:presenceInfo xmlns:p15="http://schemas.microsoft.com/office/powerpoint/2012/main" userId="CPKP" providerId="None"/>
      </p:ext>
    </p:extLst>
  </p:cmAuthor>
  <p:cmAuthor id="2" name="Tomáš Havránek" initials="TH" lastIdx="9" clrIdx="1">
    <p:extLst>
      <p:ext uri="{19B8F6BF-5375-455C-9EA6-DF929625EA0E}">
        <p15:presenceInfo xmlns:p15="http://schemas.microsoft.com/office/powerpoint/2012/main" userId="d2c66695ceb51d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8FE8-67B6-48BC-B0BE-31E287B6D017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B5011-05AD-42C2-BB03-9C46BB5BD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1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75A37-397E-4197-9860-ACF3F7478484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12B7A-816A-48C0-951D-07D3FCE7C8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24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5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90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8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50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03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78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10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91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56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51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53219-D9CD-407B-B3D7-44EC78BBA10B}" type="datetimeFigureOut">
              <a:rPr lang="cs-CZ" smtClean="0"/>
              <a:t>22.05.2019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0209-671B-4C83-AF77-13004682F1D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6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avranek@ekoregion-uhlava.cz" TargetMode="External"/><Relationship Id="rId2" Type="http://schemas.openxmlformats.org/officeDocument/2006/relationships/hyperlink" Target="mailto:fremrova@ekoregion-uhlav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sfr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Seminář pro 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příjemce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výzvy 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č. 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1 - 3 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MAS </a:t>
            </a:r>
            <a:r>
              <a:rPr lang="cs-CZ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Ekoregion</a:t>
            </a:r>
            <a: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Úhlava</a:t>
            </a:r>
            <a:br>
              <a:rPr lang="cs-C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22674" cy="1655762"/>
          </a:xfrm>
        </p:spPr>
        <p:txBody>
          <a:bodyPr>
            <a:normAutofit/>
          </a:bodyPr>
          <a:lstStyle/>
          <a:p>
            <a:r>
              <a:rPr lang="cs-CZ" sz="1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Podpora sociálních a návazných služeb, komunitní centra – </a:t>
            </a:r>
            <a:r>
              <a:rPr lang="cs-CZ" sz="1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I, II</a:t>
            </a:r>
            <a:endParaRPr lang="cs-CZ" sz="19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sz="1900" b="1" dirty="0">
                <a:latin typeface="Verdana" panose="020B0604030504040204" pitchFamily="34" charset="0"/>
                <a:ea typeface="Verdana" panose="020B0604030504040204" pitchFamily="34" charset="0"/>
              </a:rPr>
              <a:t>Prorodinná opatření - I</a:t>
            </a:r>
            <a:endParaRPr lang="cs-CZ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23.5.2019, </a:t>
            </a:r>
            <a:r>
              <a:rPr lang="cs-CZ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Nýrsko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5866353"/>
            <a:ext cx="738646" cy="64734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11" y="127030"/>
            <a:ext cx="7774577" cy="1281744"/>
          </a:xfrm>
          <a:prstGeom prst="rect">
            <a:avLst/>
          </a:prstGeom>
        </p:spPr>
      </p:pic>
      <p:pic>
        <p:nvPicPr>
          <p:cNvPr id="7" name="Obrázek 6" descr="W:\PUBLICITA\VIZUÁLNÍ_IDENTITA\loga\OPZ\logo_OPZ_barevn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16" y="5668581"/>
            <a:ext cx="3611881" cy="771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2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Veřejné zakázky</a:t>
            </a:r>
          </a:p>
          <a:p>
            <a:pPr marL="0" indent="0">
              <a:buNone/>
            </a:pPr>
            <a:endParaRPr lang="cs-CZ" sz="2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Při přípravě zadávacího řízení počítat s časem na kontrolu řídícího orgánu</a:t>
            </a:r>
          </a:p>
          <a:p>
            <a:pPr>
              <a:buFontTx/>
              <a:buChar char="-"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Dokumentace se ke kontrole zasílá prostřednictvím ISKP14+ (nad 400 tis. Kč)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Před vyhlášením zadávacího řízení (výzva k podání nabídek)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Před podpisem smlouvy (zveřejnění výzvy, poskytování dodatečných informací, hodnocení nabídek, připravená smlouva s dodavatelem)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Před podpisem dodatku ke smlouvě (připravený dodatek ke smlouvě s dodavatelem)</a:t>
            </a:r>
          </a:p>
          <a:p>
            <a:pPr marL="457200" lvl="1" indent="0">
              <a:buNone/>
            </a:pP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40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Děkujeme za pozornost</a:t>
            </a:r>
            <a:endParaRPr lang="cs-CZ" sz="4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Šárka Fremrová,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fremrova@ekoregion-uhlava.cz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b="1" smtClean="0">
                <a:latin typeface="Verdana" panose="020B0604030504040204" pitchFamily="34" charset="0"/>
                <a:ea typeface="Verdana" panose="020B0604030504040204" pitchFamily="34" charset="0"/>
              </a:rPr>
              <a:t>	         Tomáš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Havránek,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havranek@ekoregion-uhlava.cz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Základní dokumenty</a:t>
            </a:r>
          </a:p>
          <a:p>
            <a:pPr marL="0" indent="0">
              <a:buNone/>
            </a:pPr>
            <a:endParaRPr lang="cs-CZ" sz="1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Výzva MAS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Rozhodnutí o poskytnutí dotace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Obecná pravidla pro žadatele a příjemce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Specifická část pravidel pro žadatele a příjemce se skutečně vzniklými výdaji a s nepřímými náklady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Pokyny k vyplnění Zprávy o realizaci projektu (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 a Žádosti o platbu (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ŽoP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Zpráva o realizaci</a:t>
            </a:r>
          </a:p>
          <a:p>
            <a:pPr>
              <a:buFontTx/>
              <a:buChar char="-"/>
            </a:pP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Příjemce předkládá spolu s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ŽoP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prostřednictvím ISKP14+ do 30 dnů od ukončení monitorovacího období (závěrečná do 60 dnů)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Žádost o prodloužení termínu pro předložení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možno podat pouze před vypršením lhůty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Formou žádosti o změnu je možno požádat o předložení mimořádné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Např. v případě, kdy je vyčerpána zálohová platba před koncem monitorovacího období</a:t>
            </a:r>
          </a:p>
          <a:p>
            <a:pPr>
              <a:buFontTx/>
              <a:buChar char="-"/>
            </a:pP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informuje o realizaci projektu v daném období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Zálohová platba se vyúčtovává v závěrečné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 kontrolu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(a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ŽoP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 má řídící orgán 40 pracovních dnů, po vrácení k opravě běží lhůta znovu. Celková doba administrace nesmí přesáhnout 90 pracovních dnů</a:t>
            </a: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Zpráva o realizaci - obsah</a:t>
            </a:r>
          </a:p>
          <a:p>
            <a:pPr>
              <a:buFontTx/>
              <a:buChar char="-"/>
            </a:pP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Pokrok v realizaci jednotlivých klíčových aktivit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Přílohy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Plnění indikátorů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Horizontální principy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Publicita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Veřejné zakázky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Informace o příjmech projektu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Problémy během realizace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Informace o kontrolách (mimo kontrol řídícího orgánu)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Čestná prohlášení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Smlouva o partnerství (u 1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pro projekty s partnerem s finančním příspěvkem)</a:t>
            </a:r>
          </a:p>
          <a:p>
            <a:pPr>
              <a:buFontTx/>
              <a:buChar char="-"/>
            </a:pP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ŽoP</a:t>
            </a: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Zpráva o realizaci - indikátory</a:t>
            </a:r>
          </a:p>
          <a:p>
            <a:pPr>
              <a:buFontTx/>
              <a:buChar char="-"/>
            </a:pP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Prokazatelnost vykazovaných hodnot (vést záznamy o podpořených osobách)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Informace se zadávají prostřednictvím systému IS ESF (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www.esfr.cz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 za monitorovací období</a:t>
            </a:r>
          </a:p>
          <a:p>
            <a:pPr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Podpořené osoby uvádět průběžně s jakoukoliv výší podpory (40 hodin hlídá systém)</a:t>
            </a:r>
          </a:p>
          <a:p>
            <a:pPr lvl="1">
              <a:buFontTx/>
              <a:buChar char="-"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 rámci předkládaných </a:t>
            </a:r>
            <a:r>
              <a:rPr lang="cs-CZ" sz="1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jsou do výpočtu indikátoru 60000 (počet účastníků) zahrnuty všechny osoby, které ke konci sledovaného období překročily limit pro bagatelní podporu a splňují tak limit pro započítání do indikátoru</a:t>
            </a:r>
          </a:p>
          <a:p>
            <a:pPr>
              <a:buFontTx/>
              <a:buChar char="-"/>
            </a:pPr>
            <a:endParaRPr lang="cs-CZ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Zpráva o realizaci – </a:t>
            </a:r>
            <a:r>
              <a:rPr lang="cs-CZ" sz="24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ŽoP</a:t>
            </a:r>
            <a:endParaRPr lang="cs-CZ" sz="2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sz="2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Vyúčtování prostředků za monitorovací období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Údaje se zadávají prostřednictvím </a:t>
            </a:r>
            <a:r>
              <a:rPr lang="cs-CZ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sooupisek</a:t>
            </a: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Dokladování (přílohy) – účetní doklady, objednávky, smlouvy, výpisy z účtů, …</a:t>
            </a:r>
          </a:p>
          <a:p>
            <a:pPr marL="0" indent="0">
              <a:buNone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Publicita</a:t>
            </a:r>
          </a:p>
          <a:p>
            <a:pPr marL="0" indent="0">
              <a:buNone/>
            </a:pPr>
            <a:endParaRPr lang="cs-CZ" sz="2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Dle finanční výše projektu – pro projekty MAS postačuje plakát velikosti A3 v místě realizace projektu na dobře viditelném místě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El. Šablona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publicita.dotaceeu.cz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Kam ještě umístit publicitu: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Weby, </a:t>
            </a:r>
            <a:r>
              <a:rPr lang="cs-CZ" sz="1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microsity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, sociální média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Propagační materiály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Inzerce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Soutěže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Komunikační akce (semináře, konference, workshopy, …)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 výstupy projektu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Dokumenty pro veřejnost a cílové skupiny (zprávy, analýzy, certifikáty, prezenční listiny, …)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Dokumentace k veřejným zakázkám</a:t>
            </a:r>
          </a:p>
          <a:p>
            <a:pPr marL="0" indent="0">
              <a:buNone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Změny projektu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Nepodstatné – nevyžadují změnu právního aktu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Informovat bez zbytečného prodlení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Kontaktní osoby projektu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Sídlo příjemce podpory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Osoby statutárního orgánu 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Název příjemce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Informovat do 10 dnů před předložením </a:t>
            </a:r>
            <a:r>
              <a:rPr lang="cs-CZ" sz="1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Změna finančního plánu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Změna rozpočtu v rámci jedné kapitoly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Přesun prostředků mezi kapitolami do výše 20% CZV projektu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Informovat spolu se </a:t>
            </a:r>
            <a:r>
              <a:rPr lang="cs-CZ" sz="1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ZoR</a:t>
            </a: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Místo realizace nebo území dopadu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Způsob provádění klíčové aktivity bez vlivu na plnění cílů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Navýšení počtu zapojených osob cílové skupiny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Složení realizačního týmu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Smlouvy o partnerství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Vypuštění partnera</a:t>
            </a:r>
          </a:p>
          <a:p>
            <a:pPr lvl="2">
              <a:buFontTx/>
              <a:buChar char="-"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Plátcovství DPH</a:t>
            </a:r>
          </a:p>
          <a:p>
            <a:pPr marL="0" indent="0">
              <a:buNone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9330"/>
            <a:ext cx="10515600" cy="1177179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Změny projektu</a:t>
            </a:r>
          </a:p>
          <a:p>
            <a:pPr marL="0" indent="0">
              <a:buNone/>
            </a:pPr>
            <a:endParaRPr lang="cs-CZ" sz="24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Podstatné – nevyžadující změnu právního aktu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Změny v KA, případně přidání či zrušení KA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Přesun prostředků mezi kapitolami rozpočtu nad 20% CZV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Přesun v rozpočtu mezi investicemi a </a:t>
            </a:r>
            <a:r>
              <a:rPr lang="cs-CZ" sz="1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neinvesticemi</a:t>
            </a: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Změna bankovního účtu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Vymezení monitorovacích období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Změna v termínech dílčích kroků, které jsou obsaženy v právním aktu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Podstatné –vyžadující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změnu právního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Plánované výstupy a výsledky projektu (indikátory)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Termín ukončení realizace projektu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Nahrazení partnera jiným subjektem</a:t>
            </a:r>
          </a:p>
          <a:p>
            <a:pPr lvl="1">
              <a:buFontTx/>
              <a:buChar char="-"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Vypuštění partnera z důvodu jeho zániku (při navýšení veřejné podpory)</a:t>
            </a: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8" y="357707"/>
            <a:ext cx="6189504" cy="10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659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Motiv Office</vt:lpstr>
      <vt:lpstr>Seminář pro příjemce výzvy č. 1 - 3 MAS Ekoregion Úhlava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CPKP</dc:creator>
  <cp:lastModifiedBy>Tomáš Havránek</cp:lastModifiedBy>
  <cp:revision>126</cp:revision>
  <cp:lastPrinted>2017-11-14T10:55:35Z</cp:lastPrinted>
  <dcterms:created xsi:type="dcterms:W3CDTF">2017-11-08T09:44:15Z</dcterms:created>
  <dcterms:modified xsi:type="dcterms:W3CDTF">2019-05-22T12:49:33Z</dcterms:modified>
</cp:coreProperties>
</file>