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091496"/>
            <a:ext cx="7766936" cy="1646302"/>
          </a:xfrm>
        </p:spPr>
        <p:txBody>
          <a:bodyPr/>
          <a:lstStyle/>
          <a:p>
            <a:pPr algn="ctr"/>
            <a:r>
              <a:rPr lang="cs-CZ" sz="2800" b="1" i="1" dirty="0"/>
              <a:t>Výzva MAS č.</a:t>
            </a:r>
            <a:r>
              <a:rPr lang="cs-CZ" sz="2800" dirty="0"/>
              <a:t> </a:t>
            </a:r>
            <a:r>
              <a:rPr lang="cs-CZ" sz="2800" dirty="0" smtClean="0"/>
              <a:t>7 </a:t>
            </a:r>
            <a:r>
              <a:rPr lang="cs-CZ" sz="2800" dirty="0"/>
              <a:t>k předkládání Žádostí o podporu v rámci operace 19.2.1.  Programu rozvoje venkova na období 2014 – 2020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2595" y="3633324"/>
            <a:ext cx="9489989" cy="1597703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Seminář pro žadatele, 3.6.2021, </a:t>
            </a:r>
            <a:r>
              <a:rPr lang="cs-CZ" sz="2800" dirty="0" smtClean="0"/>
              <a:t>Nýrsko</a:t>
            </a:r>
          </a:p>
          <a:p>
            <a:pPr algn="ctr"/>
            <a:r>
              <a:rPr lang="cs-CZ" sz="2800" dirty="0"/>
              <a:t>CZ.06.4.59/0.0/0.0/15_003/0009704  Zlepšení řídících a administrativních schopností MAS </a:t>
            </a:r>
            <a:r>
              <a:rPr lang="cs-CZ" sz="2800" dirty="0" err="1"/>
              <a:t>Ekoregion</a:t>
            </a:r>
            <a:r>
              <a:rPr lang="cs-CZ" sz="2800" dirty="0"/>
              <a:t> Úhlava 2</a:t>
            </a:r>
          </a:p>
          <a:p>
            <a:pPr algn="ctr"/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1" y="98330"/>
            <a:ext cx="8403052" cy="1385357"/>
          </a:xfrm>
          <a:prstGeom prst="rect">
            <a:avLst/>
          </a:prstGeom>
        </p:spPr>
      </p:pic>
      <p:pic>
        <p:nvPicPr>
          <p:cNvPr id="1026" name="Obrázek 2" descr="C:\Users\poodri\AppData\Local\Temp\Rar$DRa0.564\logaEU\PRV\RGB\JPG\CZ_RO_B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508858" y="5445212"/>
            <a:ext cx="4829890" cy="88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3" descr="C:\Users\poodri\AppData\Local\Temp\Rar$DRa0.378\loga PRV\logo\barevne\logo PRV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79" y="5887435"/>
            <a:ext cx="1931129" cy="69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08" y="5386497"/>
            <a:ext cx="661858" cy="65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PlnoBarev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4" y="5715377"/>
            <a:ext cx="835559" cy="7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40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– Investice do zemědělských podniků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400" u="sng" dirty="0"/>
              <a:t>Způsobilé výdaje </a:t>
            </a:r>
          </a:p>
          <a:p>
            <a:r>
              <a:rPr lang="cs-CZ" sz="2400" dirty="0"/>
              <a:t>Dotaci lze poskytnout pouze na investiční výdaje</a:t>
            </a:r>
          </a:p>
          <a:p>
            <a:r>
              <a:rPr lang="cs-CZ" sz="2400" dirty="0"/>
              <a:t>Stavby, stroje a technologie v </a:t>
            </a:r>
            <a:r>
              <a:rPr lang="cs-CZ" sz="2400" dirty="0" smtClean="0"/>
              <a:t>zemědělské prvovýrobě </a:t>
            </a:r>
            <a:endParaRPr lang="cs-CZ" sz="2400" dirty="0"/>
          </a:p>
          <a:p>
            <a:r>
              <a:rPr lang="cs-CZ" sz="2400" dirty="0" smtClean="0"/>
              <a:t>Nákup </a:t>
            </a:r>
            <a:r>
              <a:rPr lang="cs-CZ" sz="2400" dirty="0"/>
              <a:t>nemovitosti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55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– Investice do zemědělských podniků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 fontScale="92500" lnSpcReduction="10000"/>
          </a:bodyPr>
          <a:lstStyle/>
          <a:p>
            <a:r>
              <a:rPr lang="cs-CZ" sz="2400" i="1" u="sng" dirty="0" smtClean="0"/>
              <a:t>Přílohy </a:t>
            </a:r>
            <a:r>
              <a:rPr lang="cs-CZ" sz="2400" i="1" u="sng" dirty="0"/>
              <a:t>předkládané při podání Žádosti o dotaci na MAS </a:t>
            </a:r>
            <a:endParaRPr lang="cs-CZ" dirty="0"/>
          </a:p>
          <a:p>
            <a:r>
              <a:rPr lang="cs-CZ" sz="2000" dirty="0"/>
              <a:t>Souhlasné stanovisko Ministerstva životního prostředí dle závazného vzoru (vydává krajské středisko Agentura ochrany přírody a krajiny České republiky nebo místně příslušná správa NP). Příloha bude požadována pouze v případě, kdy předmětem dotace bude výstavba/rekonstrukce oplocení pastevního areálu nebo chov vodní drůbeže (viz Příloha 7 Pravidel) – prostá kopie. </a:t>
            </a:r>
            <a:endParaRPr lang="cs-CZ" sz="2000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000" dirty="0"/>
              <a:t>U projektu vyžadujícího posouzení vlivu záměru na životní prostředí 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- prostá kopie. 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400" u="sng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75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1233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</a:t>
            </a:r>
            <a:r>
              <a:rPr lang="cs-CZ" sz="2800" dirty="0">
                <a:solidFill>
                  <a:schemeClr val="accent2"/>
                </a:solidFill>
              </a:rPr>
              <a:t>– Podpora investic na založení nebo rozvoj nezemědělských činností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37969"/>
            <a:ext cx="8596668" cy="5502874"/>
          </a:xfrm>
        </p:spPr>
        <p:txBody>
          <a:bodyPr>
            <a:noAutofit/>
          </a:bodyPr>
          <a:lstStyle/>
          <a:p>
            <a:r>
              <a:rPr lang="cs-CZ" sz="2000" dirty="0"/>
              <a:t>Podporovány budou investice do vybraných nezemědělských činností dle Klasifikace ekonomických činností (</a:t>
            </a:r>
            <a:r>
              <a:rPr lang="cs-CZ" sz="2000" dirty="0" smtClean="0"/>
              <a:t>CZ-NACE)</a:t>
            </a:r>
          </a:p>
          <a:p>
            <a:r>
              <a:rPr lang="cs-CZ" sz="2000" u="sng" dirty="0" smtClean="0"/>
              <a:t>Žadatel</a:t>
            </a:r>
            <a:r>
              <a:rPr lang="cs-CZ" sz="2000" dirty="0" smtClean="0"/>
              <a:t> - </a:t>
            </a:r>
            <a:r>
              <a:rPr lang="cs-CZ" sz="2000" dirty="0"/>
              <a:t>Podnikatelské subjekty (FO a PO) - </a:t>
            </a:r>
            <a:r>
              <a:rPr lang="cs-CZ" sz="2000" dirty="0" err="1"/>
              <a:t>mikropodniky</a:t>
            </a:r>
            <a:r>
              <a:rPr lang="cs-CZ" sz="2000" dirty="0"/>
              <a:t> a malé podniky ve venkovských oblastech, jakož i </a:t>
            </a:r>
            <a:r>
              <a:rPr lang="cs-CZ" sz="2000" dirty="0" smtClean="0"/>
              <a:t>zemědělci</a:t>
            </a:r>
            <a:endParaRPr lang="cs-CZ" sz="2000" dirty="0"/>
          </a:p>
          <a:p>
            <a:r>
              <a:rPr lang="cs-CZ" u="sng" dirty="0" smtClean="0"/>
              <a:t>Výše podpory:</a:t>
            </a:r>
            <a:endParaRPr lang="cs-CZ" u="sng" dirty="0"/>
          </a:p>
          <a:p>
            <a:r>
              <a:rPr lang="cs-CZ" dirty="0"/>
              <a:t>Podpora (pro oba režimy podpory) je poskytována jako příspěvek na vynaložené způsobilé výdaje, a to ve výši: </a:t>
            </a:r>
          </a:p>
          <a:p>
            <a:r>
              <a:rPr lang="cs-CZ" dirty="0" smtClean="0"/>
              <a:t>25 </a:t>
            </a:r>
            <a:r>
              <a:rPr lang="cs-CZ" dirty="0"/>
              <a:t>% výdajů, ze kterých je stanovena dotace, pro velké podniky </a:t>
            </a:r>
          </a:p>
          <a:p>
            <a:r>
              <a:rPr lang="pl-PL" dirty="0" smtClean="0"/>
              <a:t>35 </a:t>
            </a:r>
            <a:r>
              <a:rPr lang="pl-PL" dirty="0"/>
              <a:t>% výdajů, ze kterých je stanovena dotace, pro střední podniky </a:t>
            </a:r>
          </a:p>
          <a:p>
            <a:r>
              <a:rPr lang="pl-PL" dirty="0" smtClean="0"/>
              <a:t>45 </a:t>
            </a:r>
            <a:r>
              <a:rPr lang="pl-PL" dirty="0"/>
              <a:t>% výdajů, ze kterých je stanovena dotace, pro malé podniky </a:t>
            </a:r>
            <a:endParaRPr lang="cs-CZ" dirty="0"/>
          </a:p>
          <a:p>
            <a:r>
              <a:rPr lang="cs-CZ" dirty="0" smtClean="0"/>
              <a:t>Podpora </a:t>
            </a:r>
            <a:r>
              <a:rPr lang="cs-CZ" dirty="0"/>
              <a:t>je poskytována ve dvou režimech, ze kterých si žadatel může zvolit: </a:t>
            </a:r>
          </a:p>
          <a:p>
            <a:pPr lvl="1"/>
            <a:r>
              <a:rPr lang="cs-CZ" dirty="0"/>
              <a:t>1) Režim blokové výjimky – projekty musí být v souladu s čl. 14 Nařízení Komise č. 651/2014. </a:t>
            </a:r>
          </a:p>
          <a:p>
            <a:pPr lvl="1"/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59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1233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</a:t>
            </a:r>
            <a:r>
              <a:rPr lang="cs-CZ" sz="2800" dirty="0">
                <a:solidFill>
                  <a:schemeClr val="accent2"/>
                </a:solidFill>
              </a:rPr>
              <a:t>– Podpora investic na založení nebo rozvoj nezemědělských činností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37969"/>
            <a:ext cx="8596668" cy="5502874"/>
          </a:xfrm>
        </p:spPr>
        <p:txBody>
          <a:bodyPr>
            <a:noAutofit/>
          </a:bodyPr>
          <a:lstStyle/>
          <a:p>
            <a:r>
              <a:rPr lang="cs-CZ" sz="2000" dirty="0" smtClean="0"/>
              <a:t>Způsobilé výdaje</a:t>
            </a:r>
          </a:p>
          <a:p>
            <a:r>
              <a:rPr lang="cs-CZ" sz="2000" dirty="0"/>
              <a:t>Dotaci lze poskytnout pouze na investiční </a:t>
            </a:r>
            <a:r>
              <a:rPr lang="cs-CZ" sz="2000" dirty="0" smtClean="0"/>
              <a:t>výdaje</a:t>
            </a:r>
            <a:endParaRPr lang="cs-CZ" sz="2000" dirty="0"/>
          </a:p>
          <a:p>
            <a:r>
              <a:rPr lang="cs-CZ" sz="2000" dirty="0"/>
              <a:t>S</a:t>
            </a:r>
            <a:r>
              <a:rPr lang="cs-CZ" sz="2000" dirty="0" smtClean="0"/>
              <a:t>tavební </a:t>
            </a:r>
            <a:r>
              <a:rPr lang="cs-CZ" sz="2000" dirty="0"/>
              <a:t>obnova (přestavba, modernizace, statické zabezpečení) či nová výstavba provozovny, kanceláře (včetně nezbytného zázemí pro zaměstnance) či malokapacitního ubytovacího zařízení (včetně stravování a dalších budov a ploch v rámci turistické infrastruktury, sportoviště a příslušné zázemí) </a:t>
            </a:r>
          </a:p>
          <a:p>
            <a:r>
              <a:rPr lang="cs-CZ" sz="2000" dirty="0" smtClean="0"/>
              <a:t>Pořízení </a:t>
            </a:r>
            <a:r>
              <a:rPr lang="cs-CZ" sz="2000" dirty="0"/>
              <a:t>strojů, technologií a dalšího vybavení sloužícího pro nezemědělskou činnost (nákup zařízení, užitkových vozů kategorie N1, vybavení, hardware, software) v souvislosti s projektem (včetně montáže a zkoušky před uvedením pořizovaného majetku do stavu způsobilého k užívání) </a:t>
            </a:r>
          </a:p>
          <a:p>
            <a:r>
              <a:rPr lang="cs-CZ" sz="2000" dirty="0" smtClean="0"/>
              <a:t>Doplňující výdaje </a:t>
            </a:r>
            <a:r>
              <a:rPr lang="cs-CZ" sz="2000" dirty="0"/>
              <a:t>jako součást projektu (úprava povrchů, náklady na výstavbu odstavných a parkovacích stání, oplocení, nákup a výsadba doprovodné zeleně) </a:t>
            </a:r>
            <a:endParaRPr lang="cs-CZ" sz="2000" dirty="0" smtClean="0"/>
          </a:p>
          <a:p>
            <a:r>
              <a:rPr lang="cs-CZ" sz="2000" dirty="0" smtClean="0"/>
              <a:t>Nákup nemovitosti</a:t>
            </a:r>
            <a:endParaRPr lang="cs-CZ" sz="2000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7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1233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</a:t>
            </a:r>
            <a:r>
              <a:rPr lang="cs-CZ" sz="2800" dirty="0">
                <a:solidFill>
                  <a:schemeClr val="accent2"/>
                </a:solidFill>
              </a:rPr>
              <a:t>– Podpora investic na založení nebo rozvoj nezemědělských činností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37969"/>
            <a:ext cx="8596668" cy="5502874"/>
          </a:xfrm>
        </p:spPr>
        <p:txBody>
          <a:bodyPr>
            <a:noAutofit/>
          </a:bodyPr>
          <a:lstStyle/>
          <a:p>
            <a:r>
              <a:rPr lang="cs-CZ" sz="2000" dirty="0" smtClean="0"/>
              <a:t>Kritéria přijatelnosti a další podmínky – pravidla str. 55</a:t>
            </a:r>
          </a:p>
          <a:p>
            <a:r>
              <a:rPr lang="cs-CZ" sz="2000" u="sng" dirty="0"/>
              <a:t>Přílohy předkládané při podání Žádosti o dotaci na MAS:</a:t>
            </a:r>
            <a:r>
              <a:rPr lang="cs-CZ" sz="2400" u="sng" dirty="0"/>
              <a:t> 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případě, že se projekt týká činností R 93 nebo I 56 dle CZ NACE, doloží žadatel dokument prokazující, že v okruhu 10 km od místa realizace se nachází objekt venkovské turistiky s návštěvností min. 2000 osob/rok; v dokumentaci musí být uveden i popis způsobu výpočtu návštěvnosti, pokud způsob nevyplývá z charakteru </a:t>
            </a:r>
            <a:r>
              <a:rPr lang="cs-CZ" sz="2000" dirty="0" smtClean="0"/>
              <a:t>dokumentu</a:t>
            </a:r>
            <a:endParaRPr lang="cs-CZ" sz="2000" dirty="0"/>
          </a:p>
          <a:p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zásadní změnu výrobního postupu, pak Kartu majetku pro majetek užívaný při činnosti, jež má být modernizována – prostá kopie. 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rozšíření výrobního sortimentu stávající provozovny, pak Kartu majetku znovupoužitého majetku – prostá kopie. 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374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</a:t>
            </a:r>
            <a:r>
              <a:rPr lang="cs-CZ" sz="2500" dirty="0" smtClean="0">
                <a:solidFill>
                  <a:schemeClr val="accent2"/>
                </a:solidFill>
              </a:rPr>
              <a:t>čl.20 – Veřejná prostranství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48715"/>
            <a:ext cx="8596668" cy="4492648"/>
          </a:xfrm>
        </p:spPr>
        <p:txBody>
          <a:bodyPr/>
          <a:lstStyle/>
          <a:p>
            <a:r>
              <a:rPr lang="cs-CZ" dirty="0"/>
              <a:t>Podpora je zaměřena na veřejná prostranství specifikovaná níže, a to včetně herních prvků. </a:t>
            </a:r>
          </a:p>
          <a:p>
            <a:r>
              <a:rPr lang="cs-CZ" dirty="0"/>
              <a:t>Veřejným prostranstvím se </a:t>
            </a:r>
            <a:r>
              <a:rPr lang="cs-CZ" dirty="0" smtClean="0"/>
              <a:t>rozumí </a:t>
            </a:r>
            <a:r>
              <a:rPr lang="cs-CZ" dirty="0"/>
              <a:t>veřejné prostranství definované v § 34 zákona č. 128/2000 Sb. o obcích (obecní řízení), ve znění pozdějších právních předpisů. Podpořena budou pouze tato veřejná prostranství: náměstí, návsi, tržiště, navazující prostranství obecního úřadu, pošty, kostela, hřbitova, železniční stanice a dalších objektů občanské vybavenosti, které jsou ve vlastnictví obce</a:t>
            </a:r>
            <a:r>
              <a:rPr lang="cs-CZ" dirty="0" smtClean="0"/>
              <a:t>.</a:t>
            </a:r>
          </a:p>
          <a:p>
            <a:r>
              <a:rPr lang="cs-CZ" dirty="0"/>
              <a:t>Podpora je poskytována jako příspěvek na vynaložené způsobilé výdaje, a to ve výši 80 % výdajů, ze kterých je stanovena dotace.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434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42551"/>
            <a:ext cx="8596668" cy="601363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Veřejná prostranství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00433"/>
            <a:ext cx="8596668" cy="4640930"/>
          </a:xfrm>
        </p:spPr>
        <p:txBody>
          <a:bodyPr>
            <a:normAutofit/>
          </a:bodyPr>
          <a:lstStyle/>
          <a:p>
            <a:r>
              <a:rPr lang="cs-CZ" dirty="0" smtClean="0"/>
              <a:t>Způsobilé výdaje - Dotaci </a:t>
            </a:r>
            <a:r>
              <a:rPr lang="cs-CZ" dirty="0"/>
              <a:t>lze poskytnout na následující investiční výdaje, jak jsou definovány v kapitole 1 obecných podmínek Pravidel, nebo na drobný dlouhodobý hmotný majetek: </a:t>
            </a:r>
          </a:p>
          <a:p>
            <a:r>
              <a:rPr lang="cs-CZ" dirty="0"/>
              <a:t>1) vytváření/rekonstrukce veřejných prostranství obce zejména úprava povrchů (včetně zatravnění), osvětlení, oplocení a venkovní mobiliář (lavičky, venkovní stoly, odpadkové koše, veřejné WC, psí záchody, stojany na kola, zábradlí, úřední desky, informační panely, orientační mapy, plakátovací plochy, rozcestníky, pomníky, přístřešky do 25 </a:t>
            </a:r>
            <a:r>
              <a:rPr lang="cs-CZ" dirty="0" smtClean="0"/>
              <a:t>m2 </a:t>
            </a:r>
            <a:r>
              <a:rPr lang="cs-CZ" dirty="0"/>
              <a:t>zastavěné plochy), </a:t>
            </a:r>
          </a:p>
          <a:p>
            <a:r>
              <a:rPr lang="cs-CZ" dirty="0"/>
              <a:t>2) vytváření/doplnění solitérních prvků sloužících k dotvoření celkového charakteru veřejného prostranství - herní a vodní prvky (kašny, fontány, pítka a ptačí napajedla či koupadla) </a:t>
            </a:r>
          </a:p>
          <a:p>
            <a:r>
              <a:rPr lang="cs-CZ" dirty="0"/>
              <a:t>3) doplňující výdaje jako součást projektu (parkoviště, odstavné a manipulační plochy) - tvoří maximálně 30% projektu </a:t>
            </a:r>
          </a:p>
          <a:p>
            <a:r>
              <a:rPr lang="cs-CZ" dirty="0"/>
              <a:t>4) nákup nemovitosti </a:t>
            </a:r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9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Veřejná prostranství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Prohlášení o realizaci projektu v souladu s plánem/programem rozvoje obce (strategického rozvojového dokumentu) (viz Příloha </a:t>
            </a:r>
            <a:r>
              <a:rPr lang="cs-CZ" dirty="0" smtClean="0"/>
              <a:t>21 Pravidel)</a:t>
            </a:r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8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500" dirty="0" smtClean="0">
                <a:solidFill>
                  <a:schemeClr val="accent2"/>
                </a:solidFill>
              </a:rPr>
              <a:t>Mateřské a základní školy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r>
              <a:rPr lang="cs-CZ" dirty="0"/>
              <a:t>Podpora zahrnuje investice do mateřských a základních škol nenavyšující kapacitu zařízení. </a:t>
            </a:r>
          </a:p>
          <a:p>
            <a:r>
              <a:rPr lang="cs-CZ" dirty="0"/>
              <a:t>Podpora je poskytována jako příspěvek na vynaložené způsobilé výdaje, a to ve výši 80 % výdajů, ze kterých je stanovena dotace. </a:t>
            </a:r>
          </a:p>
          <a:p>
            <a:r>
              <a:rPr lang="cs-CZ" dirty="0"/>
              <a:t>Podpora je poskytována ve dvou režimech dle typu projektu, resp. výběru </a:t>
            </a:r>
            <a:r>
              <a:rPr lang="cs-CZ" dirty="0" smtClean="0"/>
              <a:t>žadatele: </a:t>
            </a:r>
            <a:endParaRPr lang="cs-CZ" dirty="0"/>
          </a:p>
          <a:p>
            <a:r>
              <a:rPr lang="cs-CZ" dirty="0"/>
              <a:t>1) Režim nezakládající veřejnou podporu </a:t>
            </a:r>
          </a:p>
          <a:p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r>
              <a:rPr lang="cs-CZ" i="1" dirty="0" smtClean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662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500" dirty="0" smtClean="0">
                <a:solidFill>
                  <a:schemeClr val="accent2"/>
                </a:solidFill>
              </a:rPr>
              <a:t>Mateřské a základní školy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endParaRPr lang="cs-CZ" dirty="0"/>
          </a:p>
          <a:p>
            <a:r>
              <a:rPr lang="cs-CZ" dirty="0" smtClean="0"/>
              <a:t>Způsobilé výdaje</a:t>
            </a:r>
          </a:p>
          <a:p>
            <a:r>
              <a:rPr lang="cs-CZ" dirty="0" smtClean="0"/>
              <a:t>rekonstrukce/rozšíření </a:t>
            </a:r>
            <a:r>
              <a:rPr lang="cs-CZ" dirty="0"/>
              <a:t>mateřské/základní školy i jejího zázemí a doprovodného stravovacího a hygienického zařízení; venkovní mobiliář a herní prvky v případě mateřské školy </a:t>
            </a:r>
          </a:p>
          <a:p>
            <a:r>
              <a:rPr lang="cs-CZ" dirty="0"/>
              <a:t>2) pořízení technologií a dalšího vybavení mateřské/základní školy či doprovodného stravovacího </a:t>
            </a:r>
            <a:r>
              <a:rPr lang="cs-CZ" dirty="0" smtClean="0"/>
              <a:t>zařízení</a:t>
            </a:r>
            <a:endParaRPr lang="cs-CZ" dirty="0"/>
          </a:p>
          <a:p>
            <a:r>
              <a:rPr lang="cs-CZ" dirty="0"/>
              <a:t>3) doplňující výdaje jako součást projektu (úprava povrchů, výstavba odstavných ploch a parkovacích stání, výstavba přístupové cesty v areálu školy, oplocení; venkovní mobiliář a herní prvky v případě základní školy) - tvoří maximálně 30% projektu </a:t>
            </a:r>
          </a:p>
          <a:p>
            <a:r>
              <a:rPr lang="cs-CZ" dirty="0"/>
              <a:t>4) nákup nemovitosti </a:t>
            </a:r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34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Výzva MAS č.</a:t>
            </a:r>
            <a:r>
              <a:rPr lang="cs-CZ" dirty="0"/>
              <a:t> </a:t>
            </a:r>
            <a:r>
              <a:rPr lang="cs-CZ" dirty="0" smtClean="0"/>
              <a:t>7 </a:t>
            </a:r>
            <a:r>
              <a:rPr lang="cs-CZ" dirty="0"/>
              <a:t>k předkládání Žádostí o podporu v rámci operace 19.2.1.  Programu rozvoje venkova na období 2014 –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Vyhlášení výzvy: 18.5.2021 – 30.6.2021</a:t>
            </a:r>
          </a:p>
          <a:p>
            <a:r>
              <a:rPr lang="cs-CZ" sz="2400" dirty="0" smtClean="0"/>
              <a:t>Příjem žádostí: </a:t>
            </a:r>
            <a:r>
              <a:rPr lang="cs-CZ" sz="2400" dirty="0"/>
              <a:t>18.5.2021 – 30.6.2021</a:t>
            </a:r>
            <a:endParaRPr lang="cs-CZ" sz="2400" dirty="0" smtClean="0"/>
          </a:p>
          <a:p>
            <a:r>
              <a:rPr lang="cs-CZ" sz="2400" dirty="0"/>
              <a:t>Termín registrace na RO SZIF: </a:t>
            </a:r>
            <a:r>
              <a:rPr lang="cs-CZ" sz="2400" dirty="0" smtClean="0"/>
              <a:t>31.8.2021</a:t>
            </a:r>
            <a:endParaRPr lang="cs-CZ" sz="2400" dirty="0"/>
          </a:p>
          <a:p>
            <a:r>
              <a:rPr lang="cs-CZ" sz="2400" dirty="0" smtClean="0"/>
              <a:t>Celková alokace výzvy: </a:t>
            </a:r>
            <a:r>
              <a:rPr lang="cs-CZ" sz="2400" dirty="0"/>
              <a:t>13 090 </a:t>
            </a:r>
            <a:r>
              <a:rPr lang="cs-CZ" sz="2400" dirty="0" smtClean="0"/>
              <a:t>924,- Kč</a:t>
            </a:r>
          </a:p>
          <a:p>
            <a:pPr lvl="1"/>
            <a:r>
              <a:rPr lang="cs-CZ" sz="2200" dirty="0" err="1" smtClean="0"/>
              <a:t>Fiche</a:t>
            </a:r>
            <a:r>
              <a:rPr lang="cs-CZ" sz="2200" dirty="0" smtClean="0"/>
              <a:t> 1: </a:t>
            </a:r>
            <a:r>
              <a:rPr lang="cs-CZ" sz="2200" dirty="0"/>
              <a:t>1 590 924,- Kč</a:t>
            </a:r>
          </a:p>
          <a:p>
            <a:pPr lvl="1"/>
            <a:r>
              <a:rPr lang="cs-CZ" sz="2200" dirty="0" err="1"/>
              <a:t>Fiche</a:t>
            </a:r>
            <a:r>
              <a:rPr lang="cs-CZ" sz="2200" dirty="0"/>
              <a:t> 5: 1 500 000,- Kč</a:t>
            </a:r>
          </a:p>
          <a:p>
            <a:pPr lvl="1"/>
            <a:r>
              <a:rPr lang="cs-CZ" sz="2200" dirty="0" err="1"/>
              <a:t>Fiche</a:t>
            </a:r>
            <a:r>
              <a:rPr lang="cs-CZ" sz="2200" dirty="0"/>
              <a:t> 7: 10 000 000,- Kč</a:t>
            </a:r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176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500" dirty="0" smtClean="0">
                <a:solidFill>
                  <a:schemeClr val="accent2"/>
                </a:solidFill>
              </a:rPr>
              <a:t>Mateřské a základní školy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endParaRPr lang="cs-CZ" dirty="0"/>
          </a:p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1) Prohlášení o realizaci projektu v souladu s plánem/programem rozvoje obce (strategického rozvojového dokumentu) (viz Příloha </a:t>
            </a:r>
            <a:r>
              <a:rPr lang="cs-CZ" dirty="0" smtClean="0"/>
              <a:t>21 Pravidel) </a:t>
            </a:r>
            <a:endParaRPr lang="cs-CZ" dirty="0"/>
          </a:p>
          <a:p>
            <a:r>
              <a:rPr lang="cs-CZ" dirty="0"/>
              <a:t>2) Informativní výpis ze školského rejstříku (nesmí být starší než 30 kalendářních dní před podáním Žádosti o dotaci na MAS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dirty="0"/>
              <a:t>3) Dokument prokazující soulad s Místním akčním plánem vzdělávání – tabulka projektových záměrů pro PRV jako součást Strategického rámce MAP s vyznačením odpovídajícího projektu – prostá kopie (viz Příloha </a:t>
            </a:r>
            <a:r>
              <a:rPr lang="cs-CZ" dirty="0" smtClean="0"/>
              <a:t>22 Pravidel) 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74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500" dirty="0" smtClean="0">
                <a:solidFill>
                  <a:schemeClr val="accent2"/>
                </a:solidFill>
              </a:rPr>
              <a:t>Hasičské zbrojnice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Podpora je poskytována ve dvou režimech dle typu projektu, resp. výběru </a:t>
            </a:r>
            <a:r>
              <a:rPr lang="cs-CZ" dirty="0" smtClean="0"/>
              <a:t>žadatele: </a:t>
            </a:r>
            <a:endParaRPr lang="cs-CZ" dirty="0"/>
          </a:p>
          <a:p>
            <a:pPr lvl="1"/>
            <a:r>
              <a:rPr lang="cs-CZ" dirty="0"/>
              <a:t>1) Režim nezakládající veřejnou podporu </a:t>
            </a:r>
          </a:p>
          <a:p>
            <a:pPr lvl="1"/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endParaRPr lang="cs-CZ" i="1" dirty="0" smtClean="0"/>
          </a:p>
          <a:p>
            <a:r>
              <a:rPr lang="cs-CZ" dirty="0" smtClean="0"/>
              <a:t>Způsobilé výdaje:</a:t>
            </a:r>
            <a:endParaRPr lang="cs-CZ" dirty="0"/>
          </a:p>
          <a:p>
            <a:pPr lvl="1"/>
            <a:r>
              <a:rPr lang="cs-CZ" dirty="0"/>
              <a:t>1) rekonstrukce/obnova</a:t>
            </a:r>
            <a:r>
              <a:rPr lang="cs-CZ" sz="600" dirty="0"/>
              <a:t>81</a:t>
            </a:r>
            <a:r>
              <a:rPr lang="cs-CZ" dirty="0"/>
              <a:t>/rozšíření hasičské zbrojnice i příslušného zázemí (šatny, umývárny, toalety) </a:t>
            </a:r>
          </a:p>
          <a:p>
            <a:pPr lvl="1"/>
            <a:r>
              <a:rPr lang="cs-CZ" dirty="0"/>
              <a:t>2) pořízení strojů, technologií a dalšího vybavení hasičské zbrojnice </a:t>
            </a:r>
          </a:p>
          <a:p>
            <a:pPr lvl="1"/>
            <a:r>
              <a:rPr lang="cs-CZ" dirty="0"/>
              <a:t>3) doplňující výdaje jako součást projektu (úprava povrchů, výstavba/úprava přístupové cesty) - tvoří maximálně 30% projektu </a:t>
            </a:r>
          </a:p>
          <a:p>
            <a:pPr lvl="1"/>
            <a:r>
              <a:rPr lang="cs-CZ" dirty="0"/>
              <a:t>4) nákup nemovitosti 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40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Hasičské zbrojnice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endParaRPr lang="cs-CZ" dirty="0"/>
          </a:p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1) Prohlášení o realizaci projektu v souladu s plánem/programem rozvoje obce (strategického rozvojového dokumentu) (viz Příloha 21</a:t>
            </a:r>
            <a:r>
              <a:rPr lang="cs-CZ" dirty="0" smtClean="0"/>
              <a:t>) </a:t>
            </a:r>
            <a:endParaRPr lang="cs-CZ" dirty="0"/>
          </a:p>
          <a:p>
            <a:pPr lvl="1"/>
            <a:r>
              <a:rPr lang="cs-CZ" dirty="0"/>
              <a:t>2) Doklad (např. čestné prohlášení obce), že prostory přímo souvisejí s výkonem služby sboru dobrovolných hasičů </a:t>
            </a:r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35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600" dirty="0">
                <a:solidFill>
                  <a:schemeClr val="accent2"/>
                </a:solidFill>
              </a:rPr>
              <a:t>Vybrané kulturní památky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Podpora zahrnuje obnovu a zhodnocení nemovitého kulturního dědictví venkova. </a:t>
            </a:r>
            <a:r>
              <a:rPr lang="cs-CZ" dirty="0" smtClean="0"/>
              <a:t>Nemovitým </a:t>
            </a:r>
            <a:r>
              <a:rPr lang="cs-CZ" dirty="0"/>
              <a:t>kulturním dědictvím venkova se rozumí nemovité památky uvedené ve veřejně dostupném Ústředním seznamu kulturních památek České republiky. </a:t>
            </a:r>
            <a:endParaRPr lang="cs-CZ" dirty="0" smtClean="0"/>
          </a:p>
          <a:p>
            <a:r>
              <a:rPr lang="cs-CZ" dirty="0"/>
              <a:t>Podpora je poskytována ve dvou režimech dle typu projektu, resp. výběru </a:t>
            </a:r>
            <a:r>
              <a:rPr lang="cs-CZ" dirty="0" smtClean="0"/>
              <a:t>žadatele: </a:t>
            </a:r>
            <a:endParaRPr lang="cs-CZ" dirty="0"/>
          </a:p>
          <a:p>
            <a:pPr lvl="1"/>
            <a:r>
              <a:rPr lang="cs-CZ" dirty="0"/>
              <a:t>1) Režim nezakládající veřejnou podporu </a:t>
            </a:r>
          </a:p>
          <a:p>
            <a:pPr lvl="1"/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92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600" dirty="0">
                <a:solidFill>
                  <a:schemeClr val="accent2"/>
                </a:solidFill>
              </a:rPr>
              <a:t>Vybrané kulturní památky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r>
              <a:rPr lang="cs-CZ" dirty="0"/>
              <a:t>Způsobilé výdaje </a:t>
            </a:r>
          </a:p>
          <a:p>
            <a:pPr lvl="1"/>
            <a:r>
              <a:rPr lang="cs-CZ" dirty="0" smtClean="0"/>
              <a:t>1</a:t>
            </a:r>
            <a:r>
              <a:rPr lang="cs-CZ" dirty="0"/>
              <a:t>) obnovení a zhodnocení kulturních objektů a prvků </a:t>
            </a:r>
          </a:p>
          <a:p>
            <a:pPr lvl="1"/>
            <a:r>
              <a:rPr lang="cs-CZ" dirty="0"/>
              <a:t>2) doplňující výdaje jako součást projektu (úprava povrchů, výstavba odstavných ploch a parkovacích stání, oplocení, venkovní mobiliář, informační tabule) - tvoří maximálně 30% projektu </a:t>
            </a:r>
          </a:p>
          <a:p>
            <a:pPr lvl="1"/>
            <a:r>
              <a:rPr lang="cs-CZ" dirty="0"/>
              <a:t>3) nákup nemovitosti </a:t>
            </a:r>
            <a:endParaRPr lang="cs-CZ" dirty="0" smtClean="0"/>
          </a:p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</a:p>
          <a:p>
            <a:endParaRPr lang="cs-CZ" dirty="0"/>
          </a:p>
          <a:p>
            <a:pPr lvl="1"/>
            <a:r>
              <a:rPr lang="cs-CZ" dirty="0"/>
              <a:t>1) Prohlášení o realizaci projektu v souladu s plánem/programem rozvoje obce (strategického rozvojového dokumentu) (viz Příloha 21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2) Souhlasné závazné stanovisko příslušného orgánu památkové péče podle § 14 zákona č. 20/1987 Sb., o státní památkové péči, ve znění pozdějších předpisů, v případě, že není vyžadováno stavební řízení, které vychází ze stanoviska NPÚ </a:t>
            </a:r>
          </a:p>
          <a:p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42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 fontScale="90000"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600" dirty="0">
                <a:solidFill>
                  <a:schemeClr val="accent2"/>
                </a:solidFill>
              </a:rPr>
              <a:t>Kulturní a spolková zařízení včetně knihoven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>
            <a:normAutofit/>
          </a:bodyPr>
          <a:lstStyle/>
          <a:p>
            <a:r>
              <a:rPr lang="cs-CZ" dirty="0"/>
              <a:t>Podpora zahrnuje investice do staveb a vybavení pro kulturní a spolkovou činnost (obecní, kulturní, spolkové a víceúčelové domy, společenské, koncertní a divadelní sály, kina, klubovny, sokolovny a orlovny) včetně obecních knihoven. </a:t>
            </a:r>
            <a:endParaRPr lang="cs-CZ" dirty="0" smtClean="0"/>
          </a:p>
          <a:p>
            <a:r>
              <a:rPr lang="cs-CZ" dirty="0"/>
              <a:t>Podpora je poskytována v režimu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66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95708"/>
            <a:ext cx="8596668" cy="676708"/>
          </a:xfrm>
        </p:spPr>
        <p:txBody>
          <a:bodyPr>
            <a:normAutofit fontScale="90000"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600" dirty="0">
                <a:solidFill>
                  <a:schemeClr val="accent2"/>
                </a:solidFill>
              </a:rPr>
              <a:t>Kulturní a spolková zařízení včetně knihoven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37968"/>
            <a:ext cx="8596668" cy="5593491"/>
          </a:xfrm>
        </p:spPr>
        <p:txBody>
          <a:bodyPr>
            <a:normAutofit/>
          </a:bodyPr>
          <a:lstStyle/>
          <a:p>
            <a:r>
              <a:rPr lang="cs-CZ" dirty="0"/>
              <a:t>Způsobilé výdaje </a:t>
            </a:r>
          </a:p>
          <a:p>
            <a:pPr lvl="1"/>
            <a:r>
              <a:rPr lang="cs-CZ" dirty="0" smtClean="0"/>
              <a:t>1</a:t>
            </a:r>
            <a:r>
              <a:rPr lang="cs-CZ" dirty="0"/>
              <a:t>) rekonstrukce/obnova86/rozšíření kulturního a spolkového zařízení i příslušného zázemí (šatny, umývárny, toalety) včetně obecních </a:t>
            </a:r>
            <a:r>
              <a:rPr lang="cs-CZ" dirty="0" smtClean="0"/>
              <a:t>knihoven </a:t>
            </a:r>
            <a:endParaRPr lang="cs-CZ" dirty="0"/>
          </a:p>
          <a:p>
            <a:pPr lvl="1"/>
            <a:r>
              <a:rPr lang="cs-CZ" dirty="0"/>
              <a:t>2) mobilní stavby – stavební buňky či jiné mobilní stavby pro klubovny </a:t>
            </a:r>
          </a:p>
          <a:p>
            <a:pPr lvl="1"/>
            <a:r>
              <a:rPr lang="cs-CZ" dirty="0"/>
              <a:t>3) pořízení technologií a dalšího vybavení pro kulturní a spolkovou činnost včetně obecních </a:t>
            </a:r>
            <a:r>
              <a:rPr lang="cs-CZ" dirty="0" smtClean="0"/>
              <a:t>knihoven</a:t>
            </a:r>
            <a:endParaRPr lang="cs-CZ" dirty="0"/>
          </a:p>
          <a:p>
            <a:pPr lvl="1"/>
            <a:r>
              <a:rPr lang="cs-CZ" dirty="0"/>
              <a:t>4) mobilní zařízení pro kulturní či spolkové akce pro veřejnost – mobilní přístřešky (velkokapacitní stany, party stany, nůžkové stany, apod.), pódia včetně zastřešení, pivní sety, mobilní toalety, ozvučovací, osvětlovací a projekční technika a vybavení </a:t>
            </a:r>
          </a:p>
          <a:p>
            <a:pPr lvl="1"/>
            <a:r>
              <a:rPr lang="cs-CZ" dirty="0"/>
              <a:t>5) doplňující výdaje jako součást projektu (úprava povrchů, výstavba odstavných ploch a parkovacích stání, oplocení, venkovní mobiliář, informační tabule, zabezpečovací prvky, kuchyňky či kuchyňské kouty včetně základního </a:t>
            </a:r>
            <a:r>
              <a:rPr lang="cs-CZ" dirty="0" smtClean="0"/>
              <a:t>vybavení) </a:t>
            </a:r>
            <a:r>
              <a:rPr lang="cs-CZ" dirty="0"/>
              <a:t>- tvoří maximálně 30% projektu </a:t>
            </a:r>
          </a:p>
          <a:p>
            <a:pPr lvl="1"/>
            <a:r>
              <a:rPr lang="cs-CZ" dirty="0"/>
              <a:t>6) nákup nemovitosti </a:t>
            </a:r>
            <a:endParaRPr lang="cs-CZ" dirty="0" smtClean="0"/>
          </a:p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  <a:endParaRPr lang="cs-CZ" dirty="0"/>
          </a:p>
          <a:p>
            <a:pPr lvl="1"/>
            <a:r>
              <a:rPr lang="cs-CZ" dirty="0"/>
              <a:t>Prohlášení o realizaci projektu v souladu s plánem/programem rozvoje obce (strategického rozvojového dokumentu) (viz Příloha </a:t>
            </a:r>
            <a:r>
              <a:rPr lang="cs-CZ" smtClean="0"/>
              <a:t>21 Pravidel) </a:t>
            </a:r>
            <a:endParaRPr lang="cs-CZ" dirty="0"/>
          </a:p>
          <a:p>
            <a:endParaRPr lang="cs-CZ" sz="2000" u="sng" dirty="0"/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907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091496"/>
            <a:ext cx="7766936" cy="1646302"/>
          </a:xfrm>
        </p:spPr>
        <p:txBody>
          <a:bodyPr/>
          <a:lstStyle/>
          <a:p>
            <a:pPr algn="ctr"/>
            <a:r>
              <a:rPr lang="cs-CZ" sz="2800" b="1" i="1" dirty="0"/>
              <a:t>Výzva MAS č.</a:t>
            </a:r>
            <a:r>
              <a:rPr lang="cs-CZ" sz="2800" dirty="0"/>
              <a:t> </a:t>
            </a:r>
            <a:r>
              <a:rPr lang="cs-CZ" sz="2800" dirty="0" smtClean="0"/>
              <a:t>7 </a:t>
            </a:r>
            <a:r>
              <a:rPr lang="cs-CZ" sz="2800" dirty="0"/>
              <a:t>k předkládání Žádostí o podporu v rámci operace 19.2.1.  Programu rozvoje venkova na období 2014 – 2020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2595" y="4050833"/>
            <a:ext cx="9489989" cy="727113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Děkuji </a:t>
            </a:r>
            <a:r>
              <a:rPr lang="cs-CZ" sz="2800" smtClean="0"/>
              <a:t>za pozornost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1" y="98330"/>
            <a:ext cx="8403052" cy="1385357"/>
          </a:xfrm>
          <a:prstGeom prst="rect">
            <a:avLst/>
          </a:prstGeom>
        </p:spPr>
      </p:pic>
      <p:pic>
        <p:nvPicPr>
          <p:cNvPr id="1026" name="Obrázek 2" descr="C:\Users\poodri\AppData\Local\Temp\Rar$DRa0.564\logaEU\PRV\RGB\JPG\CZ_RO_B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508858" y="5445212"/>
            <a:ext cx="4829890" cy="88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3" descr="C:\Users\poodri\AppData\Local\Temp\Rar$DRa0.378\loga PRV\logo\barevne\logo PRV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57" y="5445212"/>
            <a:ext cx="2715858" cy="97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171" y="5445212"/>
            <a:ext cx="102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PlnoBarev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738" y="402800"/>
            <a:ext cx="865958" cy="75049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17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/>
          </a:bodyPr>
          <a:lstStyle/>
          <a:p>
            <a:r>
              <a:rPr lang="cs-CZ" dirty="0" smtClean="0"/>
              <a:t>Komunikace se SZIF</a:t>
            </a:r>
            <a:endParaRPr lang="cs-CZ" sz="20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Základní nástroj – </a:t>
            </a:r>
            <a:r>
              <a:rPr lang="cs-CZ" sz="2400" dirty="0"/>
              <a:t>P</a:t>
            </a:r>
            <a:r>
              <a:rPr lang="cs-CZ" sz="2400" dirty="0" smtClean="0"/>
              <a:t>ortál farmáře (PF)</a:t>
            </a:r>
          </a:p>
          <a:p>
            <a:r>
              <a:rPr lang="cs-CZ" sz="2400" dirty="0" smtClean="0"/>
              <a:t>Přístup na základě </a:t>
            </a:r>
            <a:r>
              <a:rPr lang="cs-CZ" sz="2400" dirty="0"/>
              <a:t>žádosti osobně na CP SZIF, RO SZIF a </a:t>
            </a:r>
            <a:r>
              <a:rPr lang="cs-CZ" sz="2400" dirty="0" smtClean="0"/>
              <a:t>na </a:t>
            </a:r>
            <a:r>
              <a:rPr lang="cs-CZ" sz="2400" dirty="0"/>
              <a:t>Oddělení příjmu žádostí a </a:t>
            </a:r>
            <a:r>
              <a:rPr lang="cs-CZ" sz="2400" dirty="0" smtClean="0"/>
              <a:t>LPIS (Plzeň, </a:t>
            </a:r>
            <a:r>
              <a:rPr lang="it-IT" sz="2400" dirty="0"/>
              <a:t>Nerudova 2672/35, 301 00 </a:t>
            </a:r>
            <a:r>
              <a:rPr lang="it-IT" sz="2400" dirty="0" smtClean="0"/>
              <a:t>Plzeň</a:t>
            </a:r>
            <a:r>
              <a:rPr lang="cs-CZ" sz="2400" dirty="0"/>
              <a:t>, tel.: 603 258 </a:t>
            </a:r>
            <a:r>
              <a:rPr lang="cs-CZ" sz="2400" dirty="0" smtClean="0"/>
              <a:t>441) nebo prostřednictvím datové schránky</a:t>
            </a:r>
          </a:p>
          <a:p>
            <a:r>
              <a:rPr lang="cs-CZ" sz="2400" dirty="0" smtClean="0"/>
              <a:t>Zasláním do schránky uživatele na PF je dokument ze strany SZIF považován za doručený. Nově také zasílání do datové schránky</a:t>
            </a:r>
          </a:p>
          <a:p>
            <a:r>
              <a:rPr lang="cs-CZ" sz="2400" dirty="0" smtClean="0"/>
              <a:t>Na PF lze nastavit zasílání informačních zpráv o zaslaných dokumentech na e-mail žadatele</a:t>
            </a:r>
          </a:p>
          <a:p>
            <a:r>
              <a:rPr lang="cs-CZ" sz="2400" dirty="0" smtClean="0"/>
              <a:t>Kontaktním místem pro předkládání dokumentace v listinné podobě je MAS</a:t>
            </a:r>
          </a:p>
          <a:p>
            <a:r>
              <a:rPr lang="cs-CZ" sz="2400" dirty="0" smtClean="0"/>
              <a:t>Podpis Dohody a Dodatků k Dohodě – RO SZIF České Budějovice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35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Obecná pravidla pro poskytnutí dotace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2"/>
            <a:ext cx="8596668" cy="5544063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Povinnost zajistit realizaci projektu do 24 měsíců od podpisu Dohody</a:t>
            </a:r>
          </a:p>
          <a:p>
            <a:r>
              <a:rPr lang="cs-CZ" sz="2400" dirty="0" smtClean="0"/>
              <a:t>Povinnost archivace dokumentace k projektu po dobu 10 let od proplacení dotace</a:t>
            </a:r>
          </a:p>
          <a:p>
            <a:r>
              <a:rPr lang="cs-CZ" sz="2400" dirty="0" smtClean="0"/>
              <a:t>Povinnost vybrat dodavatele v souladu s pravidly pro poskytnutí dotace (dokumentace na MAS do 63 na RO SZIF do 70 kalendářních dnů)</a:t>
            </a:r>
          </a:p>
          <a:p>
            <a:r>
              <a:rPr lang="cs-CZ" sz="2400" dirty="0" smtClean="0"/>
              <a:t>Žadatel musí mít uspořádány právní vztahy k nemovitostem na kterých jsou realizovány stavební výdaje (stavba i pozemek pod stavbou), nebo do kterých budou umístěny stroje (pouze stavba) od data podání žádosti o platbu po dobu vázanosti projektu na účel.</a:t>
            </a:r>
          </a:p>
          <a:p>
            <a:r>
              <a:rPr lang="cs-CZ" sz="2400" dirty="0" smtClean="0"/>
              <a:t>Správní akt stavebního úřadu platný ke dni podání žádosti na MAS, pravomocný ke dni předložení přílohy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33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Obecná pravidla pro poskytnutí dotace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2"/>
            <a:ext cx="8596668" cy="5362831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V jedné </a:t>
            </a:r>
            <a:r>
              <a:rPr lang="cs-CZ" sz="2400" dirty="0" err="1" smtClean="0"/>
              <a:t>Fichi</a:t>
            </a:r>
            <a:r>
              <a:rPr lang="cs-CZ" sz="2400" dirty="0"/>
              <a:t> </a:t>
            </a:r>
            <a:r>
              <a:rPr lang="cs-CZ" sz="2400" dirty="0" smtClean="0"/>
              <a:t>pouze jedna žádost na stejný předmět podnikání (CZ NACE), netýká se </a:t>
            </a:r>
            <a:r>
              <a:rPr lang="cs-CZ" sz="2400" dirty="0" err="1" smtClean="0"/>
              <a:t>Fiche</a:t>
            </a:r>
            <a:r>
              <a:rPr lang="cs-CZ" sz="2400" dirty="0" smtClean="0"/>
              <a:t> 7 – lze kombinovat oblasti podpory</a:t>
            </a:r>
          </a:p>
          <a:p>
            <a:r>
              <a:rPr lang="cs-CZ" sz="2400" dirty="0" smtClean="0"/>
              <a:t>Způsobilé výdaje od podání žádosti o dotaci do předložení žádosti o platbu – limity příloha Pravidel</a:t>
            </a:r>
          </a:p>
          <a:p>
            <a:r>
              <a:rPr lang="cs-CZ" sz="2400" dirty="0" smtClean="0"/>
              <a:t>Bodové hodnocení nelze po předložení žádosti měnit</a:t>
            </a:r>
          </a:p>
          <a:p>
            <a:r>
              <a:rPr lang="cs-CZ" sz="2400" dirty="0" smtClean="0"/>
              <a:t>Nevyplněné hodnocení – 0 bodů</a:t>
            </a:r>
          </a:p>
          <a:p>
            <a:r>
              <a:rPr lang="cs-CZ" sz="2400" dirty="0" smtClean="0"/>
              <a:t>Žádost se na MAS předává prostřednictvím Portálu farmáře</a:t>
            </a:r>
          </a:p>
          <a:p>
            <a:r>
              <a:rPr lang="cs-CZ" sz="2400" dirty="0" smtClean="0"/>
              <a:t>Administrativní kontrola – věcné hodnocení – výběr projektů na MAS – administrace na RO SZIF</a:t>
            </a:r>
          </a:p>
          <a:p>
            <a:r>
              <a:rPr lang="cs-CZ" sz="2400" dirty="0" smtClean="0"/>
              <a:t>Vybrané přílohy lze vzhledem k velikosti nebo formátu předložit v listinné podobě</a:t>
            </a:r>
          </a:p>
          <a:p>
            <a:r>
              <a:rPr lang="cs-CZ" sz="2400" dirty="0" smtClean="0"/>
              <a:t>Finanční zdraví – způsobilé výdaje nad 1 000 000,- Kč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18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Přílohy žádosti společné pro všechna opatření předkládané  při podání žádosti na MAS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8"/>
            <a:ext cx="8596668" cy="490454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Správní akt stavebního úřadu</a:t>
            </a:r>
          </a:p>
          <a:p>
            <a:r>
              <a:rPr lang="cs-CZ" sz="2400" dirty="0" smtClean="0"/>
              <a:t>Stavebním úřadem ověřená projektová dokumentace předkládaná k řízení stavebního úřadu</a:t>
            </a:r>
          </a:p>
          <a:p>
            <a:r>
              <a:rPr lang="cs-CZ" sz="2400" dirty="0" smtClean="0"/>
              <a:t>Půdorys stavby / dispozice technologie – pokud není projektová dokumentace</a:t>
            </a:r>
          </a:p>
          <a:p>
            <a:r>
              <a:rPr lang="cs-CZ" sz="2400" dirty="0" smtClean="0"/>
              <a:t>Katastrální mapa s vyznačením lokalizace předmětu projektu (netýká se mobilních strojů)</a:t>
            </a:r>
          </a:p>
          <a:p>
            <a:r>
              <a:rPr lang="cs-CZ" sz="2400" dirty="0" smtClean="0"/>
              <a:t>Formulář pro posouzení finančního zdraví – Portál farmáře</a:t>
            </a:r>
          </a:p>
          <a:p>
            <a:r>
              <a:rPr lang="cs-CZ" sz="2400" dirty="0" smtClean="0"/>
              <a:t>Prohlášení o zařazení podniku do kategorie velikosti podniku </a:t>
            </a:r>
          </a:p>
          <a:p>
            <a:r>
              <a:rPr lang="cs-CZ" sz="2400" dirty="0" smtClean="0"/>
              <a:t>Nákup nemovitosti – znalecký posudek</a:t>
            </a:r>
          </a:p>
          <a:p>
            <a:r>
              <a:rPr lang="cs-CZ" sz="2400" dirty="0" smtClean="0"/>
              <a:t>Fotodokumentace současného stavu (netýká se mobilních strojů)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21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Přílohy žádosti společné pro všechna opatření předkládané  po registraci na RO SZIF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Dokumentace k provedenému výběrovému řízení dle Seznamu dokumentace k Výběrovému / zadávacímu řízení (</a:t>
            </a:r>
            <a:r>
              <a:rPr lang="cs-CZ" sz="2400" dirty="0"/>
              <a:t>www.eagri.cz/prv a </a:t>
            </a:r>
            <a:r>
              <a:rPr lang="cs-CZ" sz="2400" dirty="0" smtClean="0"/>
              <a:t>www.szif.cz)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Aktualizovaný Formulář žádosti o dotaci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24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Přílohy žádosti společné pro všechna opatření předkládané  při podpisu Dohody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endParaRPr lang="cs-CZ" dirty="0"/>
          </a:p>
          <a:p>
            <a:r>
              <a:rPr lang="cs-CZ" sz="2400" dirty="0"/>
              <a:t>Potvrzení finančního úřadu o bezdlužnosti, popř. povolení k posečkání úhrady daně nebo rozložení úhrady daně do splátek. Datum tohoto potvrzení nesmí být starší než datum podání Žádosti o dotaci na </a:t>
            </a:r>
            <a:r>
              <a:rPr lang="cs-CZ" sz="2400" dirty="0" smtClean="0"/>
              <a:t>MAS.</a:t>
            </a:r>
            <a:endParaRPr lang="cs-CZ" dirty="0"/>
          </a:p>
          <a:p>
            <a:r>
              <a:rPr lang="cs-CZ" sz="2400" dirty="0"/>
              <a:t>V případě, že je podpora poskytována v režimu de </a:t>
            </a:r>
            <a:r>
              <a:rPr lang="cs-CZ" sz="2400" dirty="0" err="1"/>
              <a:t>minimis</a:t>
            </a:r>
            <a:r>
              <a:rPr lang="cs-CZ" sz="2400" dirty="0"/>
              <a:t>, vyplněné Čestné prohlášení k de </a:t>
            </a:r>
            <a:r>
              <a:rPr lang="cs-CZ" sz="2400" dirty="0" err="1" smtClean="0"/>
              <a:t>minimis</a:t>
            </a:r>
            <a:r>
              <a:rPr lang="cs-CZ" sz="2400" dirty="0" smtClean="0"/>
              <a:t>. </a:t>
            </a:r>
          </a:p>
          <a:p>
            <a:r>
              <a:rPr lang="cs-CZ" sz="2400" dirty="0"/>
              <a:t>Prohlášení o zařazení podniku do kategorie velikosti podniku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6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– Investice do zemědělských podniků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Podpora zahrnuje hmotné a nehmotné investice v živočišné a rostlinné výrobě, je určena na investice do zemědělských staveb a technologií pro živočišnou a rostlinnou výrobu a pro školkařskou produkci. Podporovány budou též investice na pořízení mobilních strojů pro zemědělskou výrobu. </a:t>
            </a:r>
          </a:p>
          <a:p>
            <a:r>
              <a:rPr lang="cs-CZ" sz="2400" dirty="0" smtClean="0"/>
              <a:t>Žadatel </a:t>
            </a:r>
            <a:r>
              <a:rPr lang="cs-CZ" sz="2400" dirty="0"/>
              <a:t>- Zemědělský podnikatel. </a:t>
            </a:r>
            <a:endParaRPr lang="cs-CZ" dirty="0"/>
          </a:p>
          <a:p>
            <a:r>
              <a:rPr lang="pl-PL" sz="2400" dirty="0"/>
              <a:t>Výše dotace: 50 % výdajů, ze kterých je stanovena dotace </a:t>
            </a:r>
          </a:p>
          <a:p>
            <a:r>
              <a:rPr lang="cs-CZ" sz="2400" dirty="0" smtClean="0"/>
              <a:t>+ 10 </a:t>
            </a:r>
            <a:r>
              <a:rPr lang="cs-CZ" sz="2400" dirty="0"/>
              <a:t>% pro mladé začínající </a:t>
            </a:r>
            <a:r>
              <a:rPr lang="cs-CZ" sz="2400" dirty="0" smtClean="0"/>
              <a:t>zemědělce</a:t>
            </a:r>
          </a:p>
          <a:p>
            <a:r>
              <a:rPr lang="cs-CZ" sz="2400" dirty="0" smtClean="0"/>
              <a:t>+ </a:t>
            </a:r>
            <a:r>
              <a:rPr lang="cs-CZ" sz="2400" dirty="0"/>
              <a:t>10 % pro oblasti čelící přírodním a jiným zvláštním omezením znevýhodněním podle nařízení vlády č. 43/2018 </a:t>
            </a:r>
            <a:r>
              <a:rPr lang="cs-CZ" sz="2400" dirty="0" smtClean="0"/>
              <a:t>Sb</a:t>
            </a:r>
            <a:r>
              <a:rPr lang="cs-CZ" sz="2400" dirty="0"/>
              <a:t>. </a:t>
            </a:r>
            <a:r>
              <a:rPr lang="cs-CZ" sz="2400" dirty="0" smtClean="0"/>
              <a:t>- ANC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28395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2662</Words>
  <Application>Microsoft Office PowerPoint</Application>
  <PresentationFormat>Širokoúhlá obrazovka</PresentationFormat>
  <Paragraphs>183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Fazeta</vt:lpstr>
      <vt:lpstr>Výzva MAS č. 7 k předkládání Žádostí o podporu v rámci operace 19.2.1.  Programu rozvoje venkova na období 2014 – 2020 </vt:lpstr>
      <vt:lpstr>Výzva MAS č. 7 k předkládání Žádostí o podporu v rámci operace 19.2.1.  Programu rozvoje venkova na období 2014 – 2020</vt:lpstr>
      <vt:lpstr>Komunikace se SZIF</vt:lpstr>
      <vt:lpstr>Obecná pravidla pro poskytnutí dotace</vt:lpstr>
      <vt:lpstr>Obecná pravidla pro poskytnutí dotace</vt:lpstr>
      <vt:lpstr>Přílohy žádosti společné pro všechna opatření předkládané  při podání žádosti na MAS</vt:lpstr>
      <vt:lpstr>Přílohy žádosti společné pro všechna opatření předkládané  po registraci na RO SZIF</vt:lpstr>
      <vt:lpstr>Přílohy žádosti společné pro všechna opatření předkládané  při podpisu Dohody</vt:lpstr>
      <vt:lpstr>Specifická pravidla – Investice do zemědělských podniků</vt:lpstr>
      <vt:lpstr>Specifická pravidla – Investice do zemědělských podniků</vt:lpstr>
      <vt:lpstr>Specifická pravidla – Investice do zemědělských podniků</vt:lpstr>
      <vt:lpstr>Specifická pravidla – Podpora investic na založení nebo rozvoj nezemědělských činností </vt:lpstr>
      <vt:lpstr>Specifická pravidla – Podpora investic na založení nebo rozvoj nezemědělských činností </vt:lpstr>
      <vt:lpstr>Specifická pravidla – Podpora investic na založení nebo rozvoj nezemědělských činností </vt:lpstr>
      <vt:lpstr>Specifická pravidla – čl.20 – Veřejná prostranství</vt:lpstr>
      <vt:lpstr>Specifická pravidla – čl.20 – Veřejná prostranství</vt:lpstr>
      <vt:lpstr>Specifická pravidla – čl.20 – Veřejná prostranství</vt:lpstr>
      <vt:lpstr>Specifická pravidla – čl.20 – Mateřské a základní školy</vt:lpstr>
      <vt:lpstr>Specifická pravidla – čl.20 – Mateřské a základní školy</vt:lpstr>
      <vt:lpstr>Specifická pravidla – čl.20 – Mateřské a základní školy</vt:lpstr>
      <vt:lpstr>Specifická pravidla – čl.20 – Hasičské zbrojnice</vt:lpstr>
      <vt:lpstr>Specifická pravidla – čl.20 – Hasičské zbrojnice</vt:lpstr>
      <vt:lpstr>Specifická pravidla – čl.20 – Vybrané kulturní památky </vt:lpstr>
      <vt:lpstr>Specifická pravidla – čl.20 – Vybrané kulturní památky </vt:lpstr>
      <vt:lpstr>Specifická pravidla – čl.20 – Kulturní a spolková zařízení včetně knihoven </vt:lpstr>
      <vt:lpstr>Specifická pravidla – čl.20 – Kulturní a spolková zařízení včetně knihoven </vt:lpstr>
      <vt:lpstr>Výzva MAS č. 7 k předkládání Žádostí o podporu v rámci operace 19.2.1.  Programu rozvoje venkova na období 2014 – 2020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Výzva MAS č. 1 k předkládání Žádostí o podporu v rámci operace 19.2.1.  Programu rozvoje venkova na období 2014 – 2020</dc:title>
  <dc:creator>Tomáš Havránek</dc:creator>
  <cp:lastModifiedBy>Tomáš Havránek</cp:lastModifiedBy>
  <cp:revision>78</cp:revision>
  <dcterms:created xsi:type="dcterms:W3CDTF">2018-03-01T13:01:15Z</dcterms:created>
  <dcterms:modified xsi:type="dcterms:W3CDTF">2021-06-03T07:29:01Z</dcterms:modified>
</cp:coreProperties>
</file>