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3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80" r:id="rId2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25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C4778-5B10-4F3B-8E94-662BA313925D}" type="datetimeFigureOut">
              <a:rPr lang="cs-CZ" smtClean="0"/>
              <a:t>03.02.2022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91CC3-D29C-47E4-BCFA-78E11477D0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8237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07067" y="2091496"/>
            <a:ext cx="7766936" cy="1646302"/>
          </a:xfrm>
        </p:spPr>
        <p:txBody>
          <a:bodyPr/>
          <a:lstStyle/>
          <a:p>
            <a:pPr algn="ctr"/>
            <a:r>
              <a:rPr lang="cs-CZ" sz="2800" b="1" i="1" dirty="0"/>
              <a:t>Výzva MAS č.</a:t>
            </a:r>
            <a:r>
              <a:rPr lang="cs-CZ" sz="2800" dirty="0"/>
              <a:t> </a:t>
            </a:r>
            <a:r>
              <a:rPr lang="cs-CZ" sz="2800" dirty="0" smtClean="0"/>
              <a:t>8 </a:t>
            </a:r>
            <a:r>
              <a:rPr lang="cs-CZ" sz="2800" dirty="0"/>
              <a:t>k předkládání Žádostí o podporu v rámci operace 19.2.1.  Programu rozvoje venkova na období 2014 – 2020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82595" y="3633324"/>
            <a:ext cx="9489989" cy="1597703"/>
          </a:xfrm>
        </p:spPr>
        <p:txBody>
          <a:bodyPr>
            <a:normAutofit/>
          </a:bodyPr>
          <a:lstStyle/>
          <a:p>
            <a:pPr algn="ctr"/>
            <a:r>
              <a:rPr lang="cs-CZ" sz="2800" dirty="0" smtClean="0"/>
              <a:t>Seminář pro žadatele, </a:t>
            </a:r>
            <a:r>
              <a:rPr lang="cs-CZ" sz="2800" dirty="0" smtClean="0"/>
              <a:t>3.2.2022, </a:t>
            </a:r>
            <a:r>
              <a:rPr lang="cs-CZ" sz="2800" dirty="0" smtClean="0"/>
              <a:t>Nýrsko</a:t>
            </a:r>
          </a:p>
          <a:p>
            <a:pPr algn="ctr"/>
            <a:r>
              <a:rPr lang="cs-CZ" sz="2800" dirty="0"/>
              <a:t>CZ.06.4.59/0.0/0.0/15_003/0009704  Zlepšení řídících a administrativních schopností MAS </a:t>
            </a:r>
            <a:r>
              <a:rPr lang="cs-CZ" sz="2800" dirty="0" err="1"/>
              <a:t>Ekoregion</a:t>
            </a:r>
            <a:r>
              <a:rPr lang="cs-CZ" sz="2800" dirty="0"/>
              <a:t> Úhlava 2</a:t>
            </a:r>
          </a:p>
          <a:p>
            <a:pPr algn="ctr"/>
            <a:endParaRPr lang="cs-CZ" sz="2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51" y="98330"/>
            <a:ext cx="8403052" cy="1385357"/>
          </a:xfrm>
          <a:prstGeom prst="rect">
            <a:avLst/>
          </a:prstGeom>
        </p:spPr>
      </p:pic>
      <p:pic>
        <p:nvPicPr>
          <p:cNvPr id="1026" name="Obrázek 2" descr="C:\Users\poodri\AppData\Local\Temp\Rar$DRa0.564\logaEU\PRV\RGB\JPG\CZ_RO_B_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19257" r="5405" b="17838"/>
          <a:stretch>
            <a:fillRect/>
          </a:stretch>
        </p:blipFill>
        <p:spPr bwMode="auto">
          <a:xfrm>
            <a:off x="508858" y="5445212"/>
            <a:ext cx="4829890" cy="88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Obrázek 3" descr="C:\Users\poodri\AppData\Local\Temp\Rar$DRa0.378\loga PRV\logo\barevne\logo PRV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79" y="5887435"/>
            <a:ext cx="1931129" cy="69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Obrázek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108" y="5386497"/>
            <a:ext cx="661858" cy="65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LogoPlnoBarev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034" y="5715377"/>
            <a:ext cx="835559" cy="72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405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42551"/>
            <a:ext cx="8596668" cy="601363"/>
          </a:xfrm>
        </p:spPr>
        <p:txBody>
          <a:bodyPr>
            <a:normAutofit/>
          </a:bodyPr>
          <a:lstStyle/>
          <a:p>
            <a:r>
              <a:rPr lang="cs-CZ" sz="2500" dirty="0">
                <a:solidFill>
                  <a:schemeClr val="accent2"/>
                </a:solidFill>
              </a:rPr>
              <a:t>Specifická pravidla – čl.20 – Veřejná prostranství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00433"/>
            <a:ext cx="8596668" cy="4640930"/>
          </a:xfrm>
        </p:spPr>
        <p:txBody>
          <a:bodyPr>
            <a:normAutofit/>
          </a:bodyPr>
          <a:lstStyle/>
          <a:p>
            <a:r>
              <a:rPr lang="cs-CZ" dirty="0" smtClean="0"/>
              <a:t>Způsobilé výdaje - Dotaci </a:t>
            </a:r>
            <a:r>
              <a:rPr lang="cs-CZ" dirty="0"/>
              <a:t>lze poskytnout na následující investiční výdaje, jak jsou definovány v kapitole 1 obecných podmínek Pravidel, nebo na drobný dlouhodobý hmotný majetek: </a:t>
            </a:r>
          </a:p>
          <a:p>
            <a:r>
              <a:rPr lang="cs-CZ" dirty="0"/>
              <a:t>1) vytváření/rekonstrukce veřejných prostranství obce zejména úprava povrchů (včetně zatravnění), osvětlení, oplocení a venkovní mobiliář (lavičky, venkovní stoly, odpadkové koše, veřejné WC, psí záchody, stojany na kola, zábradlí, úřední desky, informační panely, orientační mapy, plakátovací plochy, rozcestníky, pomníky, přístřešky do 25 </a:t>
            </a:r>
            <a:r>
              <a:rPr lang="cs-CZ" dirty="0" smtClean="0"/>
              <a:t>m2 </a:t>
            </a:r>
            <a:r>
              <a:rPr lang="cs-CZ" dirty="0"/>
              <a:t>zastavěné plochy), </a:t>
            </a:r>
          </a:p>
          <a:p>
            <a:r>
              <a:rPr lang="cs-CZ" dirty="0"/>
              <a:t>2) vytváření/doplnění solitérních prvků sloužících k dotvoření celkového charakteru veřejného prostranství - herní a vodní prvky (kašny, fontány, pítka a ptačí napajedla či koupadla) </a:t>
            </a:r>
          </a:p>
          <a:p>
            <a:r>
              <a:rPr lang="cs-CZ" dirty="0"/>
              <a:t>3) doplňující výdaje jako součást projektu (parkoviště, odstavné a manipulační plochy) - tvoří maximálně 30% projektu </a:t>
            </a:r>
          </a:p>
          <a:p>
            <a:r>
              <a:rPr lang="cs-CZ" dirty="0"/>
              <a:t>4) nákup nemovitosti </a:t>
            </a:r>
          </a:p>
          <a:p>
            <a:endParaRPr lang="cs-CZ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094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6708"/>
          </a:xfrm>
        </p:spPr>
        <p:txBody>
          <a:bodyPr>
            <a:normAutofit/>
          </a:bodyPr>
          <a:lstStyle/>
          <a:p>
            <a:r>
              <a:rPr lang="cs-CZ" sz="2500" dirty="0">
                <a:solidFill>
                  <a:schemeClr val="accent2"/>
                </a:solidFill>
              </a:rPr>
              <a:t>Specifická pravidla – čl.20 – Veřejná prostranství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/>
              <a:t>Přílohy předkládané při podání Žádosti o dotaci na MAS:</a:t>
            </a:r>
            <a:r>
              <a:rPr lang="cs-CZ" sz="2000" u="sng" dirty="0"/>
              <a:t>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Prohlášení o realizaci projektu v souladu s plánem/programem rozvoje obce (strategického rozvojového dokumentu) (viz Příloha </a:t>
            </a:r>
            <a:r>
              <a:rPr lang="cs-CZ" dirty="0" smtClean="0"/>
              <a:t>21 Pravidel)</a:t>
            </a:r>
            <a:endParaRPr lang="cs-CZ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185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6708"/>
          </a:xfrm>
        </p:spPr>
        <p:txBody>
          <a:bodyPr>
            <a:normAutofit/>
          </a:bodyPr>
          <a:lstStyle/>
          <a:p>
            <a:r>
              <a:rPr lang="cs-CZ" sz="2500" dirty="0">
                <a:solidFill>
                  <a:schemeClr val="accent2"/>
                </a:solidFill>
              </a:rPr>
              <a:t>Specifická pravidla – čl.20 – </a:t>
            </a:r>
            <a:r>
              <a:rPr lang="cs-CZ" sz="2500" dirty="0" smtClean="0">
                <a:solidFill>
                  <a:schemeClr val="accent2"/>
                </a:solidFill>
              </a:rPr>
              <a:t>Mateřské a základní školy</a:t>
            </a:r>
            <a:endParaRPr lang="cs-CZ" sz="25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86309"/>
            <a:ext cx="8596668" cy="4755054"/>
          </a:xfrm>
        </p:spPr>
        <p:txBody>
          <a:bodyPr/>
          <a:lstStyle/>
          <a:p>
            <a:r>
              <a:rPr lang="cs-CZ" dirty="0"/>
              <a:t>Podpora zahrnuje investice do mateřských a základních škol nenavyšující kapacitu zařízení. </a:t>
            </a:r>
          </a:p>
          <a:p>
            <a:r>
              <a:rPr lang="cs-CZ" dirty="0"/>
              <a:t>Podpora je poskytována jako příspěvek na vynaložené způsobilé výdaje, a to ve výši 80 % výdajů, ze kterých je stanovena dotace. </a:t>
            </a:r>
          </a:p>
          <a:p>
            <a:r>
              <a:rPr lang="cs-CZ" dirty="0"/>
              <a:t>Podpora je poskytována ve dvou režimech dle typu projektu, resp. výběru </a:t>
            </a:r>
            <a:r>
              <a:rPr lang="cs-CZ" dirty="0" smtClean="0"/>
              <a:t>žadatele: </a:t>
            </a:r>
            <a:endParaRPr lang="cs-CZ" dirty="0"/>
          </a:p>
          <a:p>
            <a:r>
              <a:rPr lang="cs-CZ" dirty="0"/>
              <a:t>1) Režim nezakládající veřejnou podporu </a:t>
            </a:r>
          </a:p>
          <a:p>
            <a:r>
              <a:rPr lang="cs-CZ" dirty="0"/>
              <a:t>2) Režim </a:t>
            </a:r>
            <a:r>
              <a:rPr lang="cs-CZ" i="1" dirty="0"/>
              <a:t>de </a:t>
            </a:r>
            <a:r>
              <a:rPr lang="cs-CZ" i="1" dirty="0" err="1"/>
              <a:t>minimis</a:t>
            </a:r>
            <a:r>
              <a:rPr lang="cs-CZ" i="1" dirty="0"/>
              <a:t> </a:t>
            </a:r>
            <a:r>
              <a:rPr lang="cs-CZ" dirty="0"/>
              <a:t>– projekty musí být v souladu s Nařízením Komise (EU) č. 1407/2013 ze dne 18. prosince 2013 o použití článků 107 a 108 Smlouvy o fungování Evropské unie na podporu </a:t>
            </a:r>
            <a:r>
              <a:rPr lang="cs-CZ" i="1" dirty="0"/>
              <a:t>de </a:t>
            </a:r>
            <a:r>
              <a:rPr lang="cs-CZ" i="1" dirty="0" err="1" smtClean="0"/>
              <a:t>minimis</a:t>
            </a:r>
            <a:r>
              <a:rPr lang="cs-CZ" i="1" dirty="0" smtClean="0"/>
              <a:t> </a:t>
            </a:r>
            <a:endParaRPr lang="cs-CZ" dirty="0"/>
          </a:p>
          <a:p>
            <a:endParaRPr lang="cs-CZ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662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6708"/>
          </a:xfrm>
        </p:spPr>
        <p:txBody>
          <a:bodyPr>
            <a:normAutofit/>
          </a:bodyPr>
          <a:lstStyle/>
          <a:p>
            <a:r>
              <a:rPr lang="cs-CZ" sz="2500" dirty="0">
                <a:solidFill>
                  <a:schemeClr val="accent2"/>
                </a:solidFill>
              </a:rPr>
              <a:t>Specifická pravidla – čl.20 – </a:t>
            </a:r>
            <a:r>
              <a:rPr lang="cs-CZ" sz="2500" dirty="0" smtClean="0">
                <a:solidFill>
                  <a:schemeClr val="accent2"/>
                </a:solidFill>
              </a:rPr>
              <a:t>Mateřské a základní školy</a:t>
            </a:r>
            <a:endParaRPr lang="cs-CZ" sz="25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86309"/>
            <a:ext cx="8596668" cy="4755054"/>
          </a:xfrm>
        </p:spPr>
        <p:txBody>
          <a:bodyPr/>
          <a:lstStyle/>
          <a:p>
            <a:endParaRPr lang="cs-CZ" dirty="0"/>
          </a:p>
          <a:p>
            <a:r>
              <a:rPr lang="cs-CZ" dirty="0" smtClean="0"/>
              <a:t>Způsobilé výdaje</a:t>
            </a:r>
          </a:p>
          <a:p>
            <a:r>
              <a:rPr lang="cs-CZ" dirty="0" smtClean="0"/>
              <a:t>rekonstrukce/rozšíření </a:t>
            </a:r>
            <a:r>
              <a:rPr lang="cs-CZ" dirty="0"/>
              <a:t>mateřské/základní školy i jejího zázemí a doprovodného stravovacího a hygienického zařízení; venkovní mobiliář a herní prvky v případě mateřské školy </a:t>
            </a:r>
          </a:p>
          <a:p>
            <a:r>
              <a:rPr lang="cs-CZ" dirty="0"/>
              <a:t>2) pořízení technologií a dalšího vybavení mateřské/základní školy či doprovodného stravovacího </a:t>
            </a:r>
            <a:r>
              <a:rPr lang="cs-CZ" dirty="0" smtClean="0"/>
              <a:t>zařízení</a:t>
            </a:r>
            <a:endParaRPr lang="cs-CZ" dirty="0"/>
          </a:p>
          <a:p>
            <a:r>
              <a:rPr lang="cs-CZ" dirty="0"/>
              <a:t>3) doplňující výdaje jako součást projektu (úprava povrchů, výstavba odstavných ploch a parkovacích stání, výstavba přístupové cesty v areálu školy, oplocení; venkovní mobiliář a herní prvky v případě základní školy) - tvoří maximálně 30% projektu </a:t>
            </a:r>
          </a:p>
          <a:p>
            <a:r>
              <a:rPr lang="cs-CZ" dirty="0"/>
              <a:t>4) nákup nemovitosti </a:t>
            </a:r>
          </a:p>
          <a:p>
            <a:endParaRPr lang="cs-CZ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344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6708"/>
          </a:xfrm>
        </p:spPr>
        <p:txBody>
          <a:bodyPr>
            <a:normAutofit/>
          </a:bodyPr>
          <a:lstStyle/>
          <a:p>
            <a:r>
              <a:rPr lang="cs-CZ" sz="2500" dirty="0">
                <a:solidFill>
                  <a:schemeClr val="accent2"/>
                </a:solidFill>
              </a:rPr>
              <a:t>Specifická pravidla – čl.20 – </a:t>
            </a:r>
            <a:r>
              <a:rPr lang="cs-CZ" sz="2500" dirty="0" smtClean="0">
                <a:solidFill>
                  <a:schemeClr val="accent2"/>
                </a:solidFill>
              </a:rPr>
              <a:t>Mateřské a základní školy</a:t>
            </a:r>
            <a:endParaRPr lang="cs-CZ" sz="25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86309"/>
            <a:ext cx="8596668" cy="4755054"/>
          </a:xfrm>
        </p:spPr>
        <p:txBody>
          <a:bodyPr/>
          <a:lstStyle/>
          <a:p>
            <a:endParaRPr lang="cs-CZ" dirty="0"/>
          </a:p>
          <a:p>
            <a:r>
              <a:rPr lang="cs-CZ" u="sng" dirty="0"/>
              <a:t>Přílohy předkládané při podání Žádosti o dotaci na MAS:</a:t>
            </a:r>
            <a:r>
              <a:rPr lang="cs-CZ" sz="2000" u="sng" dirty="0"/>
              <a:t>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1) Prohlášení o realizaci projektu v souladu s plánem/programem rozvoje obce (strategického rozvojového dokumentu) (viz Příloha </a:t>
            </a:r>
            <a:r>
              <a:rPr lang="cs-CZ" dirty="0" smtClean="0"/>
              <a:t>21 Pravidel) </a:t>
            </a:r>
            <a:endParaRPr lang="cs-CZ" dirty="0"/>
          </a:p>
          <a:p>
            <a:r>
              <a:rPr lang="cs-CZ" dirty="0"/>
              <a:t>2) Informativní výpis ze školského rejstříku (nesmí být starší než 30 kalendářních dní před podáním Žádosti o dotaci na MAS</a:t>
            </a:r>
            <a:r>
              <a:rPr lang="cs-CZ" dirty="0" smtClean="0"/>
              <a:t>) </a:t>
            </a:r>
            <a:endParaRPr lang="cs-CZ" dirty="0"/>
          </a:p>
          <a:p>
            <a:r>
              <a:rPr lang="cs-CZ" dirty="0"/>
              <a:t>3) Dokument prokazující soulad s Místním akčním plánem vzdělávání – tabulka projektových záměrů pro PRV jako součást Strategického rámce MAP s vyznačením odpovídajícího projektu – prostá kopie (viz Příloha </a:t>
            </a:r>
            <a:r>
              <a:rPr lang="cs-CZ" dirty="0" smtClean="0"/>
              <a:t>22 Pravidel) </a:t>
            </a:r>
            <a:endParaRPr lang="cs-CZ" dirty="0"/>
          </a:p>
          <a:p>
            <a:endParaRPr lang="cs-CZ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748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6708"/>
          </a:xfrm>
        </p:spPr>
        <p:txBody>
          <a:bodyPr>
            <a:normAutofit/>
          </a:bodyPr>
          <a:lstStyle/>
          <a:p>
            <a:r>
              <a:rPr lang="cs-CZ" sz="2500" dirty="0">
                <a:solidFill>
                  <a:schemeClr val="accent2"/>
                </a:solidFill>
              </a:rPr>
              <a:t>Specifická pravidla – čl.20 – </a:t>
            </a:r>
            <a:r>
              <a:rPr lang="cs-CZ" sz="2500" dirty="0" smtClean="0">
                <a:solidFill>
                  <a:schemeClr val="accent2"/>
                </a:solidFill>
              </a:rPr>
              <a:t>Hasičské zbrojnice</a:t>
            </a:r>
            <a:endParaRPr lang="cs-CZ" sz="25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86309"/>
            <a:ext cx="8596668" cy="4755054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Podpora je poskytována ve dvou režimech dle typu projektu, resp. výběru </a:t>
            </a:r>
            <a:r>
              <a:rPr lang="cs-CZ" dirty="0" smtClean="0"/>
              <a:t>žadatele: </a:t>
            </a:r>
            <a:endParaRPr lang="cs-CZ" dirty="0"/>
          </a:p>
          <a:p>
            <a:pPr lvl="1"/>
            <a:r>
              <a:rPr lang="cs-CZ" dirty="0"/>
              <a:t>1) Režim nezakládající veřejnou podporu </a:t>
            </a:r>
          </a:p>
          <a:p>
            <a:pPr lvl="1"/>
            <a:r>
              <a:rPr lang="cs-CZ" dirty="0"/>
              <a:t>2) Režim </a:t>
            </a:r>
            <a:r>
              <a:rPr lang="cs-CZ" i="1" dirty="0"/>
              <a:t>de </a:t>
            </a:r>
            <a:r>
              <a:rPr lang="cs-CZ" i="1" dirty="0" err="1"/>
              <a:t>minimis</a:t>
            </a:r>
            <a:r>
              <a:rPr lang="cs-CZ" i="1" dirty="0"/>
              <a:t> </a:t>
            </a:r>
            <a:r>
              <a:rPr lang="cs-CZ" dirty="0"/>
              <a:t>– projekty musí být v souladu s Nařízením Komise (EU) č. 1407/2013 ze dne 18. prosince 2013 o použití článků 107 a 108 Smlouvy o fungování Evropské unie na podporu </a:t>
            </a:r>
            <a:r>
              <a:rPr lang="cs-CZ" i="1" dirty="0"/>
              <a:t>de </a:t>
            </a:r>
            <a:r>
              <a:rPr lang="cs-CZ" i="1" dirty="0" err="1" smtClean="0"/>
              <a:t>minimis</a:t>
            </a:r>
            <a:endParaRPr lang="cs-CZ" i="1" dirty="0" smtClean="0"/>
          </a:p>
          <a:p>
            <a:r>
              <a:rPr lang="cs-CZ" dirty="0" smtClean="0"/>
              <a:t>Způsobilé výdaje:</a:t>
            </a:r>
            <a:endParaRPr lang="cs-CZ" dirty="0"/>
          </a:p>
          <a:p>
            <a:pPr lvl="1"/>
            <a:r>
              <a:rPr lang="cs-CZ" dirty="0"/>
              <a:t>1) rekonstrukce/obnova</a:t>
            </a:r>
            <a:r>
              <a:rPr lang="cs-CZ" sz="600" dirty="0"/>
              <a:t>81</a:t>
            </a:r>
            <a:r>
              <a:rPr lang="cs-CZ" dirty="0"/>
              <a:t>/rozšíření hasičské zbrojnice i příslušného zázemí (šatny, umývárny, toalety) </a:t>
            </a:r>
          </a:p>
          <a:p>
            <a:pPr lvl="1"/>
            <a:r>
              <a:rPr lang="cs-CZ" dirty="0"/>
              <a:t>2) pořízení strojů, technologií a dalšího vybavení hasičské zbrojnice </a:t>
            </a:r>
          </a:p>
          <a:p>
            <a:pPr lvl="1"/>
            <a:r>
              <a:rPr lang="cs-CZ" dirty="0"/>
              <a:t>3) doplňující výdaje jako součást projektu (úprava povrchů, výstavba/úprava přístupové cesty) - tvoří maximálně 30% projektu </a:t>
            </a:r>
          </a:p>
          <a:p>
            <a:pPr lvl="1"/>
            <a:r>
              <a:rPr lang="cs-CZ" dirty="0"/>
              <a:t>4) nákup nemovitosti 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404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6708"/>
          </a:xfrm>
        </p:spPr>
        <p:txBody>
          <a:bodyPr>
            <a:normAutofit/>
          </a:bodyPr>
          <a:lstStyle/>
          <a:p>
            <a:r>
              <a:rPr lang="cs-CZ" sz="2500" dirty="0">
                <a:solidFill>
                  <a:schemeClr val="accent2"/>
                </a:solidFill>
              </a:rPr>
              <a:t>Specifická pravidla – čl.20 – Hasičské zbrojnice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86309"/>
            <a:ext cx="8596668" cy="4755054"/>
          </a:xfrm>
        </p:spPr>
        <p:txBody>
          <a:bodyPr/>
          <a:lstStyle/>
          <a:p>
            <a:endParaRPr lang="cs-CZ" dirty="0"/>
          </a:p>
          <a:p>
            <a:r>
              <a:rPr lang="cs-CZ" u="sng" dirty="0"/>
              <a:t>Přílohy předkládané při podání Žádosti o dotaci na MAS:</a:t>
            </a:r>
            <a:r>
              <a:rPr lang="cs-CZ" sz="2000" u="sng" dirty="0"/>
              <a:t>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lvl="1"/>
            <a:r>
              <a:rPr lang="cs-CZ" dirty="0"/>
              <a:t>1) Prohlášení o realizaci projektu v souladu s plánem/programem rozvoje obce (strategického rozvojového dokumentu) (viz Příloha 21</a:t>
            </a:r>
            <a:r>
              <a:rPr lang="cs-CZ" dirty="0" smtClean="0"/>
              <a:t>) </a:t>
            </a:r>
            <a:endParaRPr lang="cs-CZ" dirty="0"/>
          </a:p>
          <a:p>
            <a:pPr lvl="1"/>
            <a:r>
              <a:rPr lang="cs-CZ" dirty="0"/>
              <a:t>2) Doklad (např. čestné prohlášení obce), že prostory přímo souvisejí s výkonem služby sboru dobrovolných hasičů </a:t>
            </a:r>
          </a:p>
          <a:p>
            <a:endParaRPr lang="cs-CZ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351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6708"/>
          </a:xfrm>
        </p:spPr>
        <p:txBody>
          <a:bodyPr>
            <a:normAutofit/>
          </a:bodyPr>
          <a:lstStyle/>
          <a:p>
            <a:r>
              <a:rPr lang="cs-CZ" sz="2500" dirty="0">
                <a:solidFill>
                  <a:schemeClr val="accent2"/>
                </a:solidFill>
              </a:rPr>
              <a:t>Specifická pravidla – čl.20 – </a:t>
            </a:r>
            <a:r>
              <a:rPr lang="cs-CZ" sz="2600" dirty="0">
                <a:solidFill>
                  <a:schemeClr val="accent2"/>
                </a:solidFill>
              </a:rPr>
              <a:t>Vybrané kulturní památky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86309"/>
            <a:ext cx="8596668" cy="4755054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Podpora zahrnuje obnovu a zhodnocení nemovitého kulturního dědictví venkova. </a:t>
            </a:r>
            <a:r>
              <a:rPr lang="cs-CZ" dirty="0" smtClean="0"/>
              <a:t>Nemovitým </a:t>
            </a:r>
            <a:r>
              <a:rPr lang="cs-CZ" dirty="0"/>
              <a:t>kulturním dědictvím venkova se rozumí nemovité památky uvedené ve veřejně dostupném Ústředním seznamu kulturních památek České republiky. </a:t>
            </a:r>
            <a:endParaRPr lang="cs-CZ" dirty="0" smtClean="0"/>
          </a:p>
          <a:p>
            <a:r>
              <a:rPr lang="cs-CZ" dirty="0"/>
              <a:t>Podpora je poskytována ve dvou režimech dle typu projektu, resp. výběru </a:t>
            </a:r>
            <a:r>
              <a:rPr lang="cs-CZ" dirty="0" smtClean="0"/>
              <a:t>žadatele: </a:t>
            </a:r>
            <a:endParaRPr lang="cs-CZ" dirty="0"/>
          </a:p>
          <a:p>
            <a:pPr lvl="1"/>
            <a:r>
              <a:rPr lang="cs-CZ" dirty="0"/>
              <a:t>1) Režim nezakládající veřejnou podporu </a:t>
            </a:r>
          </a:p>
          <a:p>
            <a:pPr lvl="1"/>
            <a:r>
              <a:rPr lang="cs-CZ" dirty="0"/>
              <a:t>2) Režim </a:t>
            </a:r>
            <a:r>
              <a:rPr lang="cs-CZ" i="1" dirty="0"/>
              <a:t>de </a:t>
            </a:r>
            <a:r>
              <a:rPr lang="cs-CZ" i="1" dirty="0" err="1"/>
              <a:t>minimis</a:t>
            </a:r>
            <a:r>
              <a:rPr lang="cs-CZ" i="1" dirty="0"/>
              <a:t> </a:t>
            </a:r>
            <a:r>
              <a:rPr lang="cs-CZ" dirty="0"/>
              <a:t>– projekty musí být v souladu s Nařízením Komise (EU) č. 1407/2013 ze dne 18. prosince 2013 o použití článků 107 a 108 Smlouvy o fungování Evropské unie na podporu </a:t>
            </a:r>
            <a:r>
              <a:rPr lang="cs-CZ" i="1" dirty="0"/>
              <a:t>de </a:t>
            </a:r>
            <a:r>
              <a:rPr lang="cs-CZ" i="1" dirty="0" err="1" smtClean="0"/>
              <a:t>minimis</a:t>
            </a:r>
            <a:endParaRPr lang="cs-CZ" dirty="0"/>
          </a:p>
          <a:p>
            <a:endParaRPr lang="cs-CZ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920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6708"/>
          </a:xfrm>
        </p:spPr>
        <p:txBody>
          <a:bodyPr>
            <a:normAutofit/>
          </a:bodyPr>
          <a:lstStyle/>
          <a:p>
            <a:r>
              <a:rPr lang="cs-CZ" sz="2500" dirty="0">
                <a:solidFill>
                  <a:schemeClr val="accent2"/>
                </a:solidFill>
              </a:rPr>
              <a:t>Specifická pravidla – čl.20 – </a:t>
            </a:r>
            <a:r>
              <a:rPr lang="cs-CZ" sz="2600" dirty="0">
                <a:solidFill>
                  <a:schemeClr val="accent2"/>
                </a:solidFill>
              </a:rPr>
              <a:t>Vybrané kulturní památky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86309"/>
            <a:ext cx="8596668" cy="4755054"/>
          </a:xfrm>
        </p:spPr>
        <p:txBody>
          <a:bodyPr/>
          <a:lstStyle/>
          <a:p>
            <a:r>
              <a:rPr lang="cs-CZ" dirty="0"/>
              <a:t>Způsobilé výdaje </a:t>
            </a:r>
          </a:p>
          <a:p>
            <a:pPr lvl="1"/>
            <a:r>
              <a:rPr lang="cs-CZ" dirty="0" smtClean="0"/>
              <a:t>1</a:t>
            </a:r>
            <a:r>
              <a:rPr lang="cs-CZ" dirty="0"/>
              <a:t>) obnovení a zhodnocení kulturních objektů a prvků </a:t>
            </a:r>
          </a:p>
          <a:p>
            <a:pPr lvl="1"/>
            <a:r>
              <a:rPr lang="cs-CZ" dirty="0"/>
              <a:t>2) doplňující výdaje jako součást projektu (úprava povrchů, výstavba odstavných ploch a parkovacích stání, oplocení, venkovní mobiliář, informační tabule) - tvoří maximálně 30% projektu </a:t>
            </a:r>
          </a:p>
          <a:p>
            <a:pPr lvl="1"/>
            <a:r>
              <a:rPr lang="cs-CZ" dirty="0"/>
              <a:t>3) nákup nemovitosti </a:t>
            </a:r>
            <a:endParaRPr lang="cs-CZ" dirty="0" smtClean="0"/>
          </a:p>
          <a:p>
            <a:r>
              <a:rPr lang="cs-CZ" u="sng" dirty="0"/>
              <a:t>Přílohy předkládané při podání Žádosti o dotaci na MAS:</a:t>
            </a:r>
            <a:r>
              <a:rPr lang="cs-CZ" sz="2000" u="sng" dirty="0"/>
              <a:t> </a:t>
            </a:r>
          </a:p>
          <a:p>
            <a:endParaRPr lang="cs-CZ" dirty="0"/>
          </a:p>
          <a:p>
            <a:pPr lvl="1"/>
            <a:r>
              <a:rPr lang="cs-CZ" dirty="0"/>
              <a:t>1) Prohlášení o realizaci projektu v souladu s plánem/programem rozvoje obce (strategického rozvojového dokumentu) (viz Příloha 21</a:t>
            </a:r>
            <a:r>
              <a:rPr lang="cs-CZ" dirty="0" smtClean="0"/>
              <a:t>)</a:t>
            </a:r>
            <a:endParaRPr lang="cs-CZ" dirty="0"/>
          </a:p>
          <a:p>
            <a:pPr lvl="1"/>
            <a:r>
              <a:rPr lang="cs-CZ" dirty="0"/>
              <a:t>2) Souhlasné závazné stanovisko příslušného orgánu památkové péče podle § 14 zákona č. 20/1987 Sb., o státní památkové péči, ve znění pozdějších předpisů, v případě, že není vyžadováno stavební řízení, které vychází ze stanoviska NPÚ </a:t>
            </a:r>
          </a:p>
          <a:p>
            <a:endParaRPr lang="cs-CZ" dirty="0" smtClean="0"/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242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6708"/>
          </a:xfrm>
        </p:spPr>
        <p:txBody>
          <a:bodyPr>
            <a:normAutofit fontScale="90000"/>
          </a:bodyPr>
          <a:lstStyle/>
          <a:p>
            <a:r>
              <a:rPr lang="cs-CZ" sz="2500" dirty="0">
                <a:solidFill>
                  <a:schemeClr val="accent2"/>
                </a:solidFill>
              </a:rPr>
              <a:t>Specifická pravidla – čl.20 – </a:t>
            </a:r>
            <a:r>
              <a:rPr lang="cs-CZ" sz="2600" dirty="0">
                <a:solidFill>
                  <a:schemeClr val="accent2"/>
                </a:solidFill>
              </a:rPr>
              <a:t>Kulturní a spolková zařízení včetně knihoven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86309"/>
            <a:ext cx="8596668" cy="4755054"/>
          </a:xfrm>
        </p:spPr>
        <p:txBody>
          <a:bodyPr>
            <a:normAutofit/>
          </a:bodyPr>
          <a:lstStyle/>
          <a:p>
            <a:r>
              <a:rPr lang="cs-CZ" dirty="0"/>
              <a:t>Podpora zahrnuje investice do staveb a vybavení pro kulturní a spolkovou činnost (obecní, kulturní, spolkové a víceúčelové domy, společenské, koncertní a divadelní sály, kina, klubovny, sokolovny a orlovny) včetně obecních knihoven. </a:t>
            </a:r>
            <a:endParaRPr lang="cs-CZ" dirty="0" smtClean="0"/>
          </a:p>
          <a:p>
            <a:r>
              <a:rPr lang="cs-CZ" dirty="0"/>
              <a:t>Podpora je poskytována v režimu </a:t>
            </a:r>
            <a:r>
              <a:rPr lang="cs-CZ" i="1" dirty="0"/>
              <a:t>de </a:t>
            </a:r>
            <a:r>
              <a:rPr lang="cs-CZ" i="1" dirty="0" err="1"/>
              <a:t>minimis</a:t>
            </a:r>
            <a:r>
              <a:rPr lang="cs-CZ" i="1" dirty="0"/>
              <a:t> </a:t>
            </a:r>
            <a:r>
              <a:rPr lang="cs-CZ" dirty="0"/>
              <a:t>– projekty musí být v souladu s Nařízením Komise (EU) č. 1407/2013 ze dne 18. prosince 2013 o použití článků 107 a 108 Smlouvy o fungování Evropské unie na podporu </a:t>
            </a:r>
            <a:r>
              <a:rPr lang="cs-CZ" i="1" dirty="0"/>
              <a:t>de </a:t>
            </a:r>
            <a:r>
              <a:rPr lang="cs-CZ" i="1" dirty="0" err="1" smtClean="0"/>
              <a:t>minimis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664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dirty="0"/>
              <a:t>Výzva MAS č.</a:t>
            </a:r>
            <a:r>
              <a:rPr lang="cs-CZ" dirty="0"/>
              <a:t> </a:t>
            </a:r>
            <a:r>
              <a:rPr lang="cs-CZ" dirty="0" smtClean="0"/>
              <a:t>8 </a:t>
            </a:r>
            <a:r>
              <a:rPr lang="cs-CZ" dirty="0"/>
              <a:t>k předkládání Žádostí o podporu v rámci operace 19.2.1.  Programu rozvoje venkova na období 2014 – 2020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400" dirty="0" smtClean="0"/>
          </a:p>
          <a:p>
            <a:r>
              <a:rPr lang="cs-CZ" sz="2400" dirty="0" smtClean="0"/>
              <a:t>Vyhlášení výzvy: </a:t>
            </a:r>
            <a:r>
              <a:rPr lang="cs-CZ" sz="2400" dirty="0" smtClean="0"/>
              <a:t>12.1.2022 </a:t>
            </a:r>
            <a:r>
              <a:rPr lang="cs-CZ" sz="2400" dirty="0" smtClean="0"/>
              <a:t>– </a:t>
            </a:r>
            <a:r>
              <a:rPr lang="cs-CZ" sz="2400" dirty="0" smtClean="0"/>
              <a:t>28.2.2022</a:t>
            </a:r>
            <a:endParaRPr lang="cs-CZ" sz="2400" dirty="0" smtClean="0"/>
          </a:p>
          <a:p>
            <a:r>
              <a:rPr lang="cs-CZ" sz="2400" dirty="0" smtClean="0"/>
              <a:t>Příjem žádostí: </a:t>
            </a:r>
            <a:r>
              <a:rPr lang="cs-CZ" sz="2400" dirty="0"/>
              <a:t>12.1.2022 – 28.2.2022</a:t>
            </a:r>
            <a:endParaRPr lang="cs-CZ" sz="2400" dirty="0" smtClean="0"/>
          </a:p>
          <a:p>
            <a:r>
              <a:rPr lang="cs-CZ" sz="2400" dirty="0"/>
              <a:t>Termín registrace na RO SZIF: </a:t>
            </a:r>
            <a:r>
              <a:rPr lang="cs-CZ" sz="2400" dirty="0" smtClean="0"/>
              <a:t>29.4.2022</a:t>
            </a:r>
            <a:endParaRPr lang="cs-CZ" sz="2400" dirty="0"/>
          </a:p>
          <a:p>
            <a:r>
              <a:rPr lang="cs-CZ" sz="2400" dirty="0" smtClean="0"/>
              <a:t>Celková alokace výzvy: </a:t>
            </a:r>
            <a:r>
              <a:rPr lang="cs-CZ" sz="2400" dirty="0" smtClean="0"/>
              <a:t>9 </a:t>
            </a:r>
            <a:r>
              <a:rPr lang="cs-CZ" sz="2400" dirty="0"/>
              <a:t>661 676,- </a:t>
            </a:r>
            <a:r>
              <a:rPr lang="cs-CZ" sz="2400" dirty="0" smtClean="0"/>
              <a:t>Kč</a:t>
            </a:r>
            <a:endParaRPr lang="cs-CZ" sz="2400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176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295708"/>
            <a:ext cx="8596668" cy="676708"/>
          </a:xfrm>
        </p:spPr>
        <p:txBody>
          <a:bodyPr>
            <a:normAutofit fontScale="90000"/>
          </a:bodyPr>
          <a:lstStyle/>
          <a:p>
            <a:r>
              <a:rPr lang="cs-CZ" sz="2500" dirty="0">
                <a:solidFill>
                  <a:schemeClr val="accent2"/>
                </a:solidFill>
              </a:rPr>
              <a:t>Specifická pravidla – čl.20 – </a:t>
            </a:r>
            <a:r>
              <a:rPr lang="cs-CZ" sz="2600" dirty="0">
                <a:solidFill>
                  <a:schemeClr val="accent2"/>
                </a:solidFill>
              </a:rPr>
              <a:t>Kulturní a spolková zařízení včetně knihoven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037968"/>
            <a:ext cx="8596668" cy="5593491"/>
          </a:xfrm>
        </p:spPr>
        <p:txBody>
          <a:bodyPr>
            <a:normAutofit/>
          </a:bodyPr>
          <a:lstStyle/>
          <a:p>
            <a:r>
              <a:rPr lang="cs-CZ" dirty="0"/>
              <a:t>Způsobilé výdaje </a:t>
            </a:r>
          </a:p>
          <a:p>
            <a:pPr lvl="1"/>
            <a:r>
              <a:rPr lang="cs-CZ" dirty="0" smtClean="0"/>
              <a:t>1</a:t>
            </a:r>
            <a:r>
              <a:rPr lang="cs-CZ" dirty="0"/>
              <a:t>) rekonstrukce/obnova86/rozšíření kulturního a spolkového zařízení i příslušného zázemí (šatny, umývárny, toalety) včetně obecních </a:t>
            </a:r>
            <a:r>
              <a:rPr lang="cs-CZ" dirty="0" smtClean="0"/>
              <a:t>knihoven </a:t>
            </a:r>
            <a:endParaRPr lang="cs-CZ" dirty="0"/>
          </a:p>
          <a:p>
            <a:pPr lvl="1"/>
            <a:r>
              <a:rPr lang="cs-CZ" dirty="0"/>
              <a:t>2) mobilní stavby – stavební buňky či jiné mobilní stavby pro klubovny </a:t>
            </a:r>
          </a:p>
          <a:p>
            <a:pPr lvl="1"/>
            <a:r>
              <a:rPr lang="cs-CZ" dirty="0"/>
              <a:t>3) pořízení technologií a dalšího vybavení pro kulturní a spolkovou činnost včetně obecních </a:t>
            </a:r>
            <a:r>
              <a:rPr lang="cs-CZ" dirty="0" smtClean="0"/>
              <a:t>knihoven</a:t>
            </a:r>
            <a:endParaRPr lang="cs-CZ" dirty="0"/>
          </a:p>
          <a:p>
            <a:pPr lvl="1"/>
            <a:r>
              <a:rPr lang="cs-CZ" dirty="0"/>
              <a:t>4) mobilní zařízení pro kulturní či spolkové akce pro veřejnost – mobilní přístřešky (velkokapacitní stany, party stany, nůžkové stany, apod.), pódia včetně zastřešení, pivní sety, mobilní toalety, ozvučovací, osvětlovací a projekční technika a vybavení </a:t>
            </a:r>
          </a:p>
          <a:p>
            <a:pPr lvl="1"/>
            <a:r>
              <a:rPr lang="cs-CZ" dirty="0"/>
              <a:t>5) doplňující výdaje jako součást projektu (úprava povrchů, výstavba odstavných ploch a parkovacích stání, oplocení, venkovní mobiliář, informační tabule, zabezpečovací prvky, kuchyňky či kuchyňské kouty včetně základního </a:t>
            </a:r>
            <a:r>
              <a:rPr lang="cs-CZ" dirty="0" smtClean="0"/>
              <a:t>vybavení) </a:t>
            </a:r>
            <a:r>
              <a:rPr lang="cs-CZ" dirty="0"/>
              <a:t>- tvoří maximálně 30% projektu </a:t>
            </a:r>
          </a:p>
          <a:p>
            <a:pPr lvl="1"/>
            <a:r>
              <a:rPr lang="cs-CZ" dirty="0"/>
              <a:t>6) nákup nemovitosti </a:t>
            </a:r>
            <a:endParaRPr lang="cs-CZ" dirty="0" smtClean="0"/>
          </a:p>
          <a:p>
            <a:r>
              <a:rPr lang="cs-CZ" u="sng" dirty="0"/>
              <a:t>Přílohy předkládané při podání Žádosti o dotaci na MAS:</a:t>
            </a:r>
            <a:r>
              <a:rPr lang="cs-CZ" sz="2000" u="sng" dirty="0"/>
              <a:t> </a:t>
            </a:r>
            <a:endParaRPr lang="cs-CZ" dirty="0"/>
          </a:p>
          <a:p>
            <a:pPr lvl="1"/>
            <a:r>
              <a:rPr lang="cs-CZ" dirty="0"/>
              <a:t>Prohlášení o realizaci projektu v souladu s plánem/programem rozvoje obce (strategického rozvojového dokumentu) (viz Příloha </a:t>
            </a:r>
            <a:r>
              <a:rPr lang="cs-CZ" smtClean="0"/>
              <a:t>21 Pravidel) </a:t>
            </a:r>
            <a:endParaRPr lang="cs-CZ" dirty="0"/>
          </a:p>
          <a:p>
            <a:endParaRPr lang="cs-CZ" sz="2000" u="sng" dirty="0"/>
          </a:p>
          <a:p>
            <a:pPr lvl="1"/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907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07067" y="2091496"/>
            <a:ext cx="7766936" cy="1646302"/>
          </a:xfrm>
        </p:spPr>
        <p:txBody>
          <a:bodyPr/>
          <a:lstStyle/>
          <a:p>
            <a:pPr algn="ctr"/>
            <a:r>
              <a:rPr lang="cs-CZ" sz="2800" b="1" i="1" dirty="0"/>
              <a:t>Výzva MAS č.</a:t>
            </a:r>
            <a:r>
              <a:rPr lang="cs-CZ" sz="2800" dirty="0"/>
              <a:t> </a:t>
            </a:r>
            <a:r>
              <a:rPr lang="cs-CZ" sz="2800" dirty="0" smtClean="0"/>
              <a:t>8 </a:t>
            </a:r>
            <a:r>
              <a:rPr lang="cs-CZ" sz="2800" dirty="0"/>
              <a:t>k předkládání Žádostí o podporu v rámci operace 19.2.1.  Programu rozvoje venkova na období 2014 – 2020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82595" y="4050833"/>
            <a:ext cx="9489989" cy="727113"/>
          </a:xfrm>
        </p:spPr>
        <p:txBody>
          <a:bodyPr>
            <a:normAutofit/>
          </a:bodyPr>
          <a:lstStyle/>
          <a:p>
            <a:pPr algn="ctr"/>
            <a:r>
              <a:rPr lang="cs-CZ" sz="2800" dirty="0" smtClean="0"/>
              <a:t>Děkuji </a:t>
            </a:r>
            <a:r>
              <a:rPr lang="cs-CZ" sz="2800" smtClean="0"/>
              <a:t>za pozornost</a:t>
            </a:r>
            <a:endParaRPr lang="cs-CZ" sz="2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51" y="98330"/>
            <a:ext cx="8403052" cy="1385357"/>
          </a:xfrm>
          <a:prstGeom prst="rect">
            <a:avLst/>
          </a:prstGeom>
        </p:spPr>
      </p:pic>
      <p:pic>
        <p:nvPicPr>
          <p:cNvPr id="1026" name="Obrázek 2" descr="C:\Users\poodri\AppData\Local\Temp\Rar$DRa0.564\logaEU\PRV\RGB\JPG\CZ_RO_B_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19257" r="5405" b="17838"/>
          <a:stretch>
            <a:fillRect/>
          </a:stretch>
        </p:blipFill>
        <p:spPr bwMode="auto">
          <a:xfrm>
            <a:off x="508858" y="5445212"/>
            <a:ext cx="4829890" cy="88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Obrázek 3" descr="C:\Users\poodri\AppData\Local\Temp\Rar$DRa0.378\loga PRV\logo\barevne\logo PRV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125" y="5817818"/>
            <a:ext cx="2715858" cy="97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Obrázek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458" y="3541245"/>
            <a:ext cx="10255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LogoPlnoBarev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482" y="3595110"/>
            <a:ext cx="865958" cy="750497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8173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395417"/>
            <a:ext cx="8596668" cy="741405"/>
          </a:xfrm>
        </p:spPr>
        <p:txBody>
          <a:bodyPr>
            <a:normAutofit/>
          </a:bodyPr>
          <a:lstStyle/>
          <a:p>
            <a:r>
              <a:rPr lang="cs-CZ" dirty="0" smtClean="0"/>
              <a:t>Komunikace se SZIF</a:t>
            </a:r>
            <a:endParaRPr lang="cs-CZ" sz="20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136823"/>
            <a:ext cx="8596668" cy="4904540"/>
          </a:xfrm>
        </p:spPr>
        <p:txBody>
          <a:bodyPr>
            <a:normAutofit fontScale="92500"/>
          </a:bodyPr>
          <a:lstStyle/>
          <a:p>
            <a:r>
              <a:rPr lang="cs-CZ" sz="2400" dirty="0" smtClean="0"/>
              <a:t>Základní nástroj – </a:t>
            </a:r>
            <a:r>
              <a:rPr lang="cs-CZ" sz="2400" dirty="0"/>
              <a:t>P</a:t>
            </a:r>
            <a:r>
              <a:rPr lang="cs-CZ" sz="2400" dirty="0" smtClean="0"/>
              <a:t>ortál farmáře (PF)</a:t>
            </a:r>
          </a:p>
          <a:p>
            <a:r>
              <a:rPr lang="cs-CZ" sz="2400" dirty="0" smtClean="0"/>
              <a:t>Přístup na základě </a:t>
            </a:r>
            <a:r>
              <a:rPr lang="cs-CZ" sz="2400" dirty="0"/>
              <a:t>žádosti osobně na CP SZIF, RO SZIF a </a:t>
            </a:r>
            <a:r>
              <a:rPr lang="cs-CZ" sz="2400" dirty="0" smtClean="0"/>
              <a:t>na </a:t>
            </a:r>
            <a:r>
              <a:rPr lang="cs-CZ" sz="2400" dirty="0"/>
              <a:t>Oddělení příjmu žádostí a </a:t>
            </a:r>
            <a:r>
              <a:rPr lang="cs-CZ" sz="2400" dirty="0" smtClean="0"/>
              <a:t>LPIS </a:t>
            </a:r>
            <a:r>
              <a:rPr lang="cs-CZ" sz="2400" dirty="0" smtClean="0"/>
              <a:t>nebo </a:t>
            </a:r>
            <a:r>
              <a:rPr lang="cs-CZ" sz="2400" dirty="0" smtClean="0"/>
              <a:t>prostřednictvím datové schránky</a:t>
            </a:r>
          </a:p>
          <a:p>
            <a:r>
              <a:rPr lang="cs-CZ" sz="2400" dirty="0" smtClean="0"/>
              <a:t>Zasláním do schránky uživatele na PF je dokument ze strany SZIF považován za doručený. Nově také zasílání do datové schránky</a:t>
            </a:r>
          </a:p>
          <a:p>
            <a:r>
              <a:rPr lang="cs-CZ" sz="2400" dirty="0" smtClean="0"/>
              <a:t>Na PF lze nastavit zasílání informačních zpráv o zaslaných dokumentech na e-mail žadatele</a:t>
            </a:r>
          </a:p>
          <a:p>
            <a:r>
              <a:rPr lang="cs-CZ" sz="2400" dirty="0" smtClean="0"/>
              <a:t>Kontaktním místem pro předkládání dokumentace v listinné podobě je MAS</a:t>
            </a:r>
          </a:p>
          <a:p>
            <a:r>
              <a:rPr lang="cs-CZ" sz="2400" dirty="0" smtClean="0"/>
              <a:t>Podpis Dohody a Dodatků k Dohodě – RO SZIF České Budějovice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359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395417"/>
            <a:ext cx="8596668" cy="741405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accent2"/>
                </a:solidFill>
              </a:rPr>
              <a:t>Obecná pravidla pro poskytnutí dotace</a:t>
            </a:r>
            <a:endParaRPr lang="cs-CZ" sz="28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136822"/>
            <a:ext cx="8596668" cy="5544063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/>
              <a:t>Povinnost zajistit realizaci projektu do 24 měsíců od podpisu Dohody</a:t>
            </a:r>
          </a:p>
          <a:p>
            <a:r>
              <a:rPr lang="cs-CZ" sz="2400" dirty="0" smtClean="0"/>
              <a:t>Povinnost archivace dokumentace k projektu po dobu 10 let od proplacení dotace</a:t>
            </a:r>
          </a:p>
          <a:p>
            <a:r>
              <a:rPr lang="cs-CZ" sz="2400" dirty="0" smtClean="0"/>
              <a:t>Povinnost vybrat dodavatele v souladu s pravidly pro poskytnutí dotace (dokumentace na MAS do 63 na RO SZIF do 70 kalendářních dnů)</a:t>
            </a:r>
          </a:p>
          <a:p>
            <a:r>
              <a:rPr lang="cs-CZ" sz="2400" dirty="0" smtClean="0"/>
              <a:t>Žadatel musí mít uspořádány právní vztahy k nemovitostem na kterých jsou realizovány stavební výdaje (stavba i pozemek pod stavbou), nebo do kterých budou umístěny stroje (pouze stavba) od data podání žádosti o platbu po dobu vázanosti projektu na účel.</a:t>
            </a:r>
          </a:p>
          <a:p>
            <a:r>
              <a:rPr lang="cs-CZ" sz="2400" dirty="0" smtClean="0"/>
              <a:t>Správní akt stavebního úřadu platný ke dni podání žádosti na MAS, pravomocný ke dni předložení přílohy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332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395417"/>
            <a:ext cx="8596668" cy="741405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accent2"/>
                </a:solidFill>
              </a:rPr>
              <a:t>Obecná pravidla pro poskytnutí dotace</a:t>
            </a:r>
            <a:endParaRPr lang="cs-CZ" sz="28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136822"/>
            <a:ext cx="8596668" cy="5362831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/>
              <a:t>V jedné </a:t>
            </a:r>
            <a:r>
              <a:rPr lang="cs-CZ" sz="2400" dirty="0" err="1" smtClean="0"/>
              <a:t>Fichi</a:t>
            </a:r>
            <a:r>
              <a:rPr lang="cs-CZ" sz="2400" dirty="0"/>
              <a:t> </a:t>
            </a:r>
            <a:r>
              <a:rPr lang="cs-CZ" sz="2400" dirty="0" smtClean="0"/>
              <a:t>pouze jedna žádost </a:t>
            </a:r>
            <a:r>
              <a:rPr lang="cs-CZ" sz="2400" dirty="0" smtClean="0"/>
              <a:t>– </a:t>
            </a:r>
            <a:r>
              <a:rPr lang="cs-CZ" sz="2400" dirty="0" smtClean="0"/>
              <a:t>lze kombinovat oblasti podpory</a:t>
            </a:r>
          </a:p>
          <a:p>
            <a:r>
              <a:rPr lang="cs-CZ" sz="2400" dirty="0" smtClean="0"/>
              <a:t>Způsobilé výdaje od podání žádosti o dotaci do předložení žádosti o platbu – limity příloha Pravidel</a:t>
            </a:r>
          </a:p>
          <a:p>
            <a:r>
              <a:rPr lang="cs-CZ" sz="2400" dirty="0" smtClean="0"/>
              <a:t>Bodové hodnocení nelze po předložení žádosti měnit</a:t>
            </a:r>
          </a:p>
          <a:p>
            <a:r>
              <a:rPr lang="cs-CZ" sz="2400" dirty="0" smtClean="0"/>
              <a:t>Nevyplněné hodnocení – 0 bodů</a:t>
            </a:r>
          </a:p>
          <a:p>
            <a:r>
              <a:rPr lang="cs-CZ" sz="2400" dirty="0" smtClean="0"/>
              <a:t>Žádost se na MAS předává prostřednictvím Portálu farmáře</a:t>
            </a:r>
          </a:p>
          <a:p>
            <a:r>
              <a:rPr lang="cs-CZ" sz="2400" dirty="0" smtClean="0"/>
              <a:t>Administrativní kontrola – věcné hodnocení – výběr projektů na MAS – administrace na RO SZIF</a:t>
            </a:r>
          </a:p>
          <a:p>
            <a:r>
              <a:rPr lang="cs-CZ" sz="2400" dirty="0" smtClean="0"/>
              <a:t>Vybrané přílohy lze vzhledem k velikosti nebo formátu předložit v listinné podobě</a:t>
            </a:r>
          </a:p>
          <a:p>
            <a:r>
              <a:rPr lang="cs-CZ" sz="2400" dirty="0" smtClean="0"/>
              <a:t>Finanční zdraví – způsobilé výdaje nad 1 000 000,- Kč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187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395417"/>
            <a:ext cx="8596668" cy="741405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solidFill>
                  <a:schemeClr val="accent2"/>
                </a:solidFill>
              </a:rPr>
              <a:t>Přílohy žádosti společné pro všechna opatření předkládané  při podání žádosti na MAS</a:t>
            </a:r>
            <a:endParaRPr lang="cs-CZ" sz="28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86308"/>
            <a:ext cx="8596668" cy="4904540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smtClean="0"/>
              <a:t>Správní akt stavebního úřadu</a:t>
            </a:r>
          </a:p>
          <a:p>
            <a:r>
              <a:rPr lang="cs-CZ" sz="2400" dirty="0" smtClean="0"/>
              <a:t>Stavebním úřadem ověřená projektová dokumentace předkládaná k řízení stavebního úřadu</a:t>
            </a:r>
          </a:p>
          <a:p>
            <a:r>
              <a:rPr lang="cs-CZ" sz="2400" dirty="0" smtClean="0"/>
              <a:t>Půdorys stavby / dispozice technologie – pokud není projektová dokumentace</a:t>
            </a:r>
          </a:p>
          <a:p>
            <a:r>
              <a:rPr lang="cs-CZ" sz="2400" dirty="0" smtClean="0"/>
              <a:t>Katastrální mapa s vyznačením lokalizace předmětu projektu (netýká se mobilních strojů)</a:t>
            </a:r>
          </a:p>
          <a:p>
            <a:r>
              <a:rPr lang="cs-CZ" sz="2400" dirty="0" smtClean="0"/>
              <a:t>Formulář pro posouzení finančního zdraví – Portál farmáře</a:t>
            </a:r>
          </a:p>
          <a:p>
            <a:r>
              <a:rPr lang="cs-CZ" sz="2400" dirty="0" smtClean="0"/>
              <a:t>Prohlášení o zařazení podniku do kategorie velikosti podniku </a:t>
            </a:r>
          </a:p>
          <a:p>
            <a:r>
              <a:rPr lang="cs-CZ" sz="2400" dirty="0" smtClean="0"/>
              <a:t>Nákup nemovitosti – znalecký posudek</a:t>
            </a:r>
          </a:p>
          <a:p>
            <a:r>
              <a:rPr lang="cs-CZ" sz="2400" dirty="0" smtClean="0"/>
              <a:t>Fotodokumentace současného stavu (netýká se mobilních strojů)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212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395417"/>
            <a:ext cx="8596668" cy="741405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solidFill>
                  <a:schemeClr val="accent2"/>
                </a:solidFill>
              </a:rPr>
              <a:t>Přílohy žádosti společné pro všechna opatření předkládané  po registraci na RO SZIF</a:t>
            </a:r>
            <a:endParaRPr lang="cs-CZ" sz="28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136823"/>
            <a:ext cx="8596668" cy="4904540"/>
          </a:xfrm>
        </p:spPr>
        <p:txBody>
          <a:bodyPr>
            <a:normAutofit/>
          </a:bodyPr>
          <a:lstStyle/>
          <a:p>
            <a:endParaRPr lang="cs-CZ" sz="2400" dirty="0" smtClean="0"/>
          </a:p>
          <a:p>
            <a:r>
              <a:rPr lang="cs-CZ" sz="2400" dirty="0" smtClean="0"/>
              <a:t>Dokumentace k provedenému výběrovému řízení dle Seznamu dokumentace k Výběrovému / zadávacímu řízení (</a:t>
            </a:r>
            <a:r>
              <a:rPr lang="cs-CZ" sz="2400" dirty="0"/>
              <a:t>www.eagri.cz/prv a </a:t>
            </a:r>
            <a:r>
              <a:rPr lang="cs-CZ" sz="2400" dirty="0" smtClean="0"/>
              <a:t>www.szif.cz)</a:t>
            </a:r>
            <a:endParaRPr lang="cs-CZ" sz="2400" dirty="0"/>
          </a:p>
          <a:p>
            <a:endParaRPr lang="cs-CZ" sz="2400" dirty="0" smtClean="0"/>
          </a:p>
          <a:p>
            <a:r>
              <a:rPr lang="cs-CZ" sz="2400" dirty="0" smtClean="0"/>
              <a:t>Aktualizovaný Formulář žádosti o dotaci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242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395417"/>
            <a:ext cx="8596668" cy="741405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solidFill>
                  <a:schemeClr val="accent2"/>
                </a:solidFill>
              </a:rPr>
              <a:t>Přílohy žádosti společné pro všechna opatření předkládané  při podpisu Dohody</a:t>
            </a:r>
            <a:endParaRPr lang="cs-CZ" sz="28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136823"/>
            <a:ext cx="8596668" cy="4904540"/>
          </a:xfrm>
        </p:spPr>
        <p:txBody>
          <a:bodyPr>
            <a:normAutofit/>
          </a:bodyPr>
          <a:lstStyle/>
          <a:p>
            <a:endParaRPr lang="cs-CZ" sz="2400" dirty="0" smtClean="0"/>
          </a:p>
          <a:p>
            <a:endParaRPr lang="cs-CZ" dirty="0"/>
          </a:p>
          <a:p>
            <a:r>
              <a:rPr lang="cs-CZ" sz="2400" dirty="0"/>
              <a:t>Potvrzení finančního úřadu o bezdlužnosti, popř. povolení k posečkání úhrady daně nebo rozložení úhrady daně do splátek. Datum tohoto potvrzení nesmí být starší než datum podání Žádosti o dotaci na </a:t>
            </a:r>
            <a:r>
              <a:rPr lang="cs-CZ" sz="2400" dirty="0" smtClean="0"/>
              <a:t>MAS.</a:t>
            </a:r>
            <a:endParaRPr lang="cs-CZ" dirty="0"/>
          </a:p>
          <a:p>
            <a:r>
              <a:rPr lang="cs-CZ" sz="2400" dirty="0"/>
              <a:t>V případě, že je podpora poskytována v režimu de </a:t>
            </a:r>
            <a:r>
              <a:rPr lang="cs-CZ" sz="2400" dirty="0" err="1"/>
              <a:t>minimis</a:t>
            </a:r>
            <a:r>
              <a:rPr lang="cs-CZ" sz="2400" dirty="0"/>
              <a:t>, vyplněné Čestné prohlášení k de </a:t>
            </a:r>
            <a:r>
              <a:rPr lang="cs-CZ" sz="2400" dirty="0" err="1" smtClean="0"/>
              <a:t>minimis</a:t>
            </a:r>
            <a:r>
              <a:rPr lang="cs-CZ" sz="2400" dirty="0" smtClean="0"/>
              <a:t>. </a:t>
            </a:r>
          </a:p>
          <a:p>
            <a:r>
              <a:rPr lang="cs-CZ" sz="2400" dirty="0"/>
              <a:t>Prohlášení o zařazení podniku do kategorie velikosti podniku 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964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500" dirty="0">
                <a:solidFill>
                  <a:schemeClr val="accent2"/>
                </a:solidFill>
              </a:rPr>
              <a:t>Specifická pravidla – </a:t>
            </a:r>
            <a:r>
              <a:rPr lang="cs-CZ" sz="2500" dirty="0" smtClean="0">
                <a:solidFill>
                  <a:schemeClr val="accent2"/>
                </a:solidFill>
              </a:rPr>
              <a:t>čl.20 – Veřejná prostranství</a:t>
            </a:r>
            <a:endParaRPr lang="cs-CZ" sz="25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548715"/>
            <a:ext cx="8596668" cy="4492648"/>
          </a:xfrm>
        </p:spPr>
        <p:txBody>
          <a:bodyPr/>
          <a:lstStyle/>
          <a:p>
            <a:r>
              <a:rPr lang="cs-CZ" dirty="0"/>
              <a:t>Podpora je zaměřena na veřejná prostranství specifikovaná níže, a to včetně herních prvků. </a:t>
            </a:r>
          </a:p>
          <a:p>
            <a:r>
              <a:rPr lang="cs-CZ" dirty="0"/>
              <a:t>Veřejným prostranstvím se </a:t>
            </a:r>
            <a:r>
              <a:rPr lang="cs-CZ" dirty="0" smtClean="0"/>
              <a:t>rozumí </a:t>
            </a:r>
            <a:r>
              <a:rPr lang="cs-CZ" dirty="0"/>
              <a:t>veřejné prostranství definované v § 34 zákona č. 128/2000 Sb. o obcích (obecní řízení), ve znění pozdějších právních předpisů. Podpořena budou pouze tato veřejná prostranství: náměstí, návsi, tržiště, navazující prostranství obecního úřadu, pošty, kostela, hřbitova, železniční stanice a dalších objektů občanské vybavenosti, které jsou ve vlastnictví obce</a:t>
            </a:r>
            <a:r>
              <a:rPr lang="cs-CZ" dirty="0" smtClean="0"/>
              <a:t>.</a:t>
            </a:r>
          </a:p>
          <a:p>
            <a:r>
              <a:rPr lang="cs-CZ" dirty="0"/>
              <a:t>Podpora je poskytována jako příspěvek na vynaložené způsobilé výdaje, a to ve výši 80 % výdajů, ze kterých je stanovena dotace. 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434520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1140</TotalTime>
  <Words>1888</Words>
  <Application>Microsoft Office PowerPoint</Application>
  <PresentationFormat>Širokoúhlá obrazovka</PresentationFormat>
  <Paragraphs>138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Trebuchet MS</vt:lpstr>
      <vt:lpstr>Wingdings 3</vt:lpstr>
      <vt:lpstr>Fazeta</vt:lpstr>
      <vt:lpstr>Výzva MAS č. 8 k předkládání Žádostí o podporu v rámci operace 19.2.1.  Programu rozvoje venkova na období 2014 – 2020 </vt:lpstr>
      <vt:lpstr>Výzva MAS č. 8 k předkládání Žádostí o podporu v rámci operace 19.2.1.  Programu rozvoje venkova na období 2014 – 2020</vt:lpstr>
      <vt:lpstr>Komunikace se SZIF</vt:lpstr>
      <vt:lpstr>Obecná pravidla pro poskytnutí dotace</vt:lpstr>
      <vt:lpstr>Obecná pravidla pro poskytnutí dotace</vt:lpstr>
      <vt:lpstr>Přílohy žádosti společné pro všechna opatření předkládané  při podání žádosti na MAS</vt:lpstr>
      <vt:lpstr>Přílohy žádosti společné pro všechna opatření předkládané  po registraci na RO SZIF</vt:lpstr>
      <vt:lpstr>Přílohy žádosti společné pro všechna opatření předkládané  při podpisu Dohody</vt:lpstr>
      <vt:lpstr>Specifická pravidla – čl.20 – Veřejná prostranství</vt:lpstr>
      <vt:lpstr>Specifická pravidla – čl.20 – Veřejná prostranství</vt:lpstr>
      <vt:lpstr>Specifická pravidla – čl.20 – Veřejná prostranství</vt:lpstr>
      <vt:lpstr>Specifická pravidla – čl.20 – Mateřské a základní školy</vt:lpstr>
      <vt:lpstr>Specifická pravidla – čl.20 – Mateřské a základní školy</vt:lpstr>
      <vt:lpstr>Specifická pravidla – čl.20 – Mateřské a základní školy</vt:lpstr>
      <vt:lpstr>Specifická pravidla – čl.20 – Hasičské zbrojnice</vt:lpstr>
      <vt:lpstr>Specifická pravidla – čl.20 – Hasičské zbrojnice</vt:lpstr>
      <vt:lpstr>Specifická pravidla – čl.20 – Vybrané kulturní památky </vt:lpstr>
      <vt:lpstr>Specifická pravidla – čl.20 – Vybrané kulturní památky </vt:lpstr>
      <vt:lpstr>Specifická pravidla – čl.20 – Kulturní a spolková zařízení včetně knihoven </vt:lpstr>
      <vt:lpstr>Specifická pravidla – čl.20 – Kulturní a spolková zařízení včetně knihoven </vt:lpstr>
      <vt:lpstr>Výzva MAS č. 8 k předkládání Žádostí o podporu v rámci operace 19.2.1.  Programu rozvoje venkova na období 2014 – 2020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Výzva MAS č. 1 k předkládání Žádostí o podporu v rámci operace 19.2.1.  Programu rozvoje venkova na období 2014 – 2020</dc:title>
  <dc:creator>Tomáš Havránek</dc:creator>
  <cp:lastModifiedBy>Tomáš Havránek</cp:lastModifiedBy>
  <cp:revision>83</cp:revision>
  <cp:lastPrinted>2022-02-03T08:41:36Z</cp:lastPrinted>
  <dcterms:created xsi:type="dcterms:W3CDTF">2018-03-01T13:01:15Z</dcterms:created>
  <dcterms:modified xsi:type="dcterms:W3CDTF">2022-02-03T08:51:38Z</dcterms:modified>
</cp:coreProperties>
</file>