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61" r:id="rId4"/>
    <p:sldId id="276" r:id="rId5"/>
    <p:sldId id="258" r:id="rId6"/>
    <p:sldId id="279" r:id="rId7"/>
    <p:sldId id="273" r:id="rId8"/>
    <p:sldId id="280" r:id="rId9"/>
    <p:sldId id="278" r:id="rId10"/>
    <p:sldId id="259" r:id="rId11"/>
    <p:sldId id="267" r:id="rId12"/>
    <p:sldId id="266" r:id="rId13"/>
    <p:sldId id="268" r:id="rId14"/>
    <p:sldId id="281" r:id="rId15"/>
    <p:sldId id="269" r:id="rId16"/>
    <p:sldId id="260" r:id="rId17"/>
    <p:sldId id="275" r:id="rId18"/>
    <p:sldId id="274" r:id="rId19"/>
    <p:sldId id="262" r:id="rId20"/>
    <p:sldId id="263" r:id="rId21"/>
    <p:sldId id="270" r:id="rId22"/>
    <p:sldId id="277" r:id="rId23"/>
    <p:sldId id="282" r:id="rId24"/>
    <p:sldId id="264" r:id="rId25"/>
    <p:sldId id="265" r:id="rId26"/>
    <p:sldId id="271" r:id="rId27"/>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smtClean="0"/>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06428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4CD8A92E-5FF9-8143-81B3-CCB531513398}" type="datetimeFigureOut">
              <a:rPr lang="en-US" smtClean="0"/>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2998150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4CD8A92E-5FF9-8143-81B3-CCB531513398}" type="datetimeFigureOut">
              <a:rPr lang="en-US" smtClean="0"/>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1647492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4CD8A92E-5FF9-8143-81B3-CCB531513398}" type="datetimeFigureOut">
              <a:rPr lang="en-US" smtClean="0"/>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7095552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4CD8A92E-5FF9-8143-81B3-CCB531513398}" type="datetimeFigureOut">
              <a:rPr lang="en-US" smtClean="0"/>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8403595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4CD8A92E-5FF9-8143-81B3-CCB531513398}" type="datetimeFigureOut">
              <a:rPr lang="en-US" smtClean="0"/>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1760432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smtClean="0"/>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97384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smtClean="0"/>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64408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smtClean="0"/>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92779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55BA285-9698-1B45-8319-D90A8C63F150}" type="datetimeFigureOut">
              <a:rPr lang="en-US" smtClean="0"/>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94205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smtClean="0"/>
              <a:t>7/25/2019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48025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smtClean="0"/>
              <a:t>7/25/2019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06069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smtClean="0"/>
              <a:t>7/25/2019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1794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smtClean="0"/>
              <a:t>7/25/2019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587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smtClean="0"/>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61CFCDFD-B4CF-A241-8D71-E814B10BEAF4}" type="datetimeFigureOut">
              <a:rPr lang="en-US" smtClean="0"/>
              <a:t>7/25/2019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8959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26A7B589-FD4B-7E46-869A-CBADC5FC564E}" type="datetimeFigureOut">
              <a:rPr lang="en-US" smtClean="0"/>
              <a:t>7/25/2019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32267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CD8A92E-5FF9-8143-81B3-CCB531513398}" type="datetimeFigureOut">
              <a:rPr lang="en-US" smtClean="0"/>
              <a:t>7/25/2019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051000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irop.mmr.cz/cs/Vyzvy/Seznam/Vyzva-c-85-Socialni-bydleni-in-projekty-CLLD"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koregion-uhlava.cz/mistni-akcni-skupina/strategie-uzemi-2014-2020/sclld-14-20/vyzvy/vyzva-2-irop" TargetMode="External"/><Relationship Id="rId2" Type="http://schemas.openxmlformats.org/officeDocument/2006/relationships/hyperlink" Target="http://www.irop.mmr.cz/cs/Vyzvy/Seznam/Vyzva-c-62-Socialni-infrastruktura-integrovane-pro" TargetMode="External"/><Relationship Id="rId1" Type="http://schemas.openxmlformats.org/officeDocument/2006/relationships/slideLayout" Target="../slideLayouts/slideLayout2.xml"/><Relationship Id="rId4" Type="http://schemas.openxmlformats.org/officeDocument/2006/relationships/hyperlink" Target="https://mseu.mssf.cz/"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ekoregion-uhlava.cz/mistni-akcni-skupina/strategie-uzemi-2014-2020/sclld-14-20/vyzvy/vyzva-4-irop"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ekoregion-uhlava.cz/mistni-akcni-skupina/strategie-uzemi-2014-2020/sclld-14-20/interni-postupy-irop"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mseu.mssf.cz/"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irop.mmr.cz/cs/Vyzvy/Seznam/Vyzva-c-85-Socialni-bydleni-in-projekty-CLL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5</a:t>
            </a:r>
            <a:r>
              <a:rPr lang="cs-CZ" dirty="0" smtClean="0"/>
              <a:t>.Výzva IROP</a:t>
            </a:r>
            <a:br>
              <a:rPr lang="cs-CZ" dirty="0" smtClean="0"/>
            </a:br>
            <a:r>
              <a:rPr lang="cs-CZ" dirty="0" smtClean="0"/>
              <a:t>Sociální bydlení</a:t>
            </a:r>
            <a:endParaRPr lang="cs-CZ" dirty="0"/>
          </a:p>
        </p:txBody>
      </p:sp>
      <p:sp>
        <p:nvSpPr>
          <p:cNvPr id="3" name="Podnadpis 2"/>
          <p:cNvSpPr>
            <a:spLocks noGrp="1"/>
          </p:cNvSpPr>
          <p:nvPr>
            <p:ph type="subTitle" idx="1"/>
          </p:nvPr>
        </p:nvSpPr>
        <p:spPr>
          <a:xfrm>
            <a:off x="1608667" y="4050836"/>
            <a:ext cx="7599988" cy="1688113"/>
          </a:xfrm>
        </p:spPr>
        <p:txBody>
          <a:bodyPr>
            <a:normAutofit/>
          </a:bodyPr>
          <a:lstStyle/>
          <a:p>
            <a:r>
              <a:rPr lang="cs-CZ" dirty="0" smtClean="0"/>
              <a:t>MAS Ekoregion Úhlava, </a:t>
            </a:r>
            <a:r>
              <a:rPr lang="cs-CZ" dirty="0" err="1" smtClean="0"/>
              <a:t>z.s</a:t>
            </a:r>
            <a:r>
              <a:rPr lang="cs-CZ" dirty="0" smtClean="0"/>
              <a:t>.</a:t>
            </a:r>
          </a:p>
          <a:p>
            <a:pPr algn="l"/>
            <a:endParaRPr lang="cs-CZ" dirty="0" smtClean="0"/>
          </a:p>
          <a:p>
            <a:pPr algn="l"/>
            <a:r>
              <a:rPr lang="cs-CZ" sz="2400" b="1" dirty="0" smtClean="0">
                <a:solidFill>
                  <a:schemeClr val="tx1"/>
                </a:solidFill>
              </a:rPr>
              <a:t>25.7.2019; 11:00; kancelář MAS             </a:t>
            </a:r>
            <a:endParaRPr lang="cs-CZ" sz="2400" b="1" dirty="0">
              <a:solidFill>
                <a:schemeClr val="tx1"/>
              </a:solidFill>
            </a:endParaRPr>
          </a:p>
        </p:txBody>
      </p:sp>
      <p:pic>
        <p:nvPicPr>
          <p:cNvPr id="4" name="Obrázek 3"/>
          <p:cNvPicPr>
            <a:picLocks noChangeAspect="1"/>
          </p:cNvPicPr>
          <p:nvPr/>
        </p:nvPicPr>
        <p:blipFill>
          <a:blip r:embed="rId2"/>
          <a:stretch>
            <a:fillRect/>
          </a:stretch>
        </p:blipFill>
        <p:spPr>
          <a:xfrm>
            <a:off x="914400" y="267122"/>
            <a:ext cx="7971676" cy="1315326"/>
          </a:xfrm>
          <a:prstGeom prst="rect">
            <a:avLst/>
          </a:prstGeom>
        </p:spPr>
      </p:pic>
      <p:pic>
        <p:nvPicPr>
          <p:cNvPr id="5" name="Obrázek 4"/>
          <p:cNvPicPr>
            <a:picLocks noChangeAspect="1"/>
          </p:cNvPicPr>
          <p:nvPr/>
        </p:nvPicPr>
        <p:blipFill>
          <a:blip r:embed="rId3"/>
          <a:stretch>
            <a:fillRect/>
          </a:stretch>
        </p:blipFill>
        <p:spPr>
          <a:xfrm>
            <a:off x="10842170" y="614642"/>
            <a:ext cx="758701" cy="679038"/>
          </a:xfrm>
          <a:prstGeom prst="rect">
            <a:avLst/>
          </a:prstGeom>
        </p:spPr>
      </p:pic>
      <p:sp>
        <p:nvSpPr>
          <p:cNvPr id="6" name="TextovéPole 5"/>
          <p:cNvSpPr txBox="1"/>
          <p:nvPr/>
        </p:nvSpPr>
        <p:spPr>
          <a:xfrm>
            <a:off x="365184" y="6391563"/>
            <a:ext cx="9070108" cy="307777"/>
          </a:xfrm>
          <a:prstGeom prst="rect">
            <a:avLst/>
          </a:prstGeom>
          <a:noFill/>
        </p:spPr>
        <p:txBody>
          <a:bodyPr wrap="square" rtlCol="0">
            <a:spAutoFit/>
          </a:bodyPr>
          <a:lstStyle/>
          <a:p>
            <a:r>
              <a:rPr lang="cs-CZ" sz="1400" dirty="0" smtClean="0"/>
              <a:t>CZ.06.4.59/0.0/0.0/15_003/0009704 </a:t>
            </a:r>
            <a:r>
              <a:rPr lang="cs-CZ" sz="1400" dirty="0"/>
              <a:t>Zlepšení řídících a administrativních schopností MAS Ekoregion Úhlava </a:t>
            </a:r>
            <a:r>
              <a:rPr lang="cs-CZ" sz="1400" dirty="0" smtClean="0"/>
              <a:t>2</a:t>
            </a:r>
            <a:endParaRPr lang="cs-CZ" sz="1400" dirty="0"/>
          </a:p>
        </p:txBody>
      </p:sp>
    </p:spTree>
    <p:extLst>
      <p:ext uri="{BB962C8B-B14F-4D97-AF65-F5344CB8AC3E}">
        <p14:creationId xmlns:p14="http://schemas.microsoft.com/office/powerpoint/2010/main" val="3735047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260279"/>
            <a:ext cx="8596668" cy="822036"/>
          </a:xfrm>
        </p:spPr>
        <p:txBody>
          <a:bodyPr>
            <a:normAutofit/>
          </a:bodyPr>
          <a:lstStyle/>
          <a:p>
            <a:r>
              <a:rPr lang="cs-CZ" b="1" dirty="0"/>
              <a:t>Hlavní podporované aktivity </a:t>
            </a:r>
            <a:endParaRPr lang="cs-CZ" dirty="0"/>
          </a:p>
        </p:txBody>
      </p:sp>
      <p:sp>
        <p:nvSpPr>
          <p:cNvPr id="3" name="Zástupný symbol pro obsah 2"/>
          <p:cNvSpPr>
            <a:spLocks noGrp="1"/>
          </p:cNvSpPr>
          <p:nvPr>
            <p:ph idx="1"/>
          </p:nvPr>
        </p:nvSpPr>
        <p:spPr>
          <a:xfrm>
            <a:off x="707396" y="1082315"/>
            <a:ext cx="8596668" cy="5657531"/>
          </a:xfrm>
        </p:spPr>
        <p:txBody>
          <a:bodyPr>
            <a:normAutofit/>
          </a:bodyPr>
          <a:lstStyle/>
          <a:p>
            <a:r>
              <a:rPr lang="cs-CZ" dirty="0" smtClean="0"/>
              <a:t>nákup objektů, domů, bytů a pozemků </a:t>
            </a:r>
          </a:p>
          <a:p>
            <a:r>
              <a:rPr lang="cs-CZ" dirty="0" smtClean="0"/>
              <a:t>výstavba nových sociálních bytů včetně odpovídající části společných prostor a případně též včetně odpovídající části dalších souvisejících drobných staveb, které jsou nezbytné k zajištění provozu a správy domu (čistička odpadních vod, septik, trafostanice, domovní nebo externí kotelna, mandlovny, prádelny, sušárny, kočárkárny, kolárny), </a:t>
            </a:r>
          </a:p>
          <a:p>
            <a:r>
              <a:rPr lang="cs-CZ" dirty="0" smtClean="0"/>
              <a:t>nákup a dostavba nedokončených staveb</a:t>
            </a:r>
          </a:p>
          <a:p>
            <a:r>
              <a:rPr lang="pl-PL" dirty="0" smtClean="0"/>
              <a:t>rekonstrukce a úpravy objektu, domu nebo bytu, </a:t>
            </a:r>
          </a:p>
          <a:p>
            <a:r>
              <a:rPr lang="cs-CZ" dirty="0" smtClean="0"/>
              <a:t>pořízení základního vybavení bytové jednotky, </a:t>
            </a:r>
          </a:p>
          <a:p>
            <a:r>
              <a:rPr lang="cs-CZ" dirty="0" smtClean="0"/>
              <a:t>rekonstrukce a úpravy společných prostor objektu nebo bytového domu a odpovídajících částí dalších souvisejících drobných staveb, které jsou nezbytné k zajištění provozu a správy domu</a:t>
            </a:r>
          </a:p>
          <a:p>
            <a:r>
              <a:rPr lang="cs-CZ" dirty="0" smtClean="0"/>
              <a:t>společné prostory bytového domu jsou definovány nařízením vlády č. 366/2013 Sb., o úpravě některých záležitostí souvisejících s bytovým spoluvlastnictvím. </a:t>
            </a:r>
          </a:p>
          <a:p>
            <a:pPr marL="0" indent="0">
              <a:buNone/>
            </a:pPr>
            <a:endParaRPr lang="cs-CZ" sz="1900" i="1" dirty="0" smtClean="0"/>
          </a:p>
          <a:p>
            <a:endParaRPr lang="cs-CZ" dirty="0"/>
          </a:p>
        </p:txBody>
      </p:sp>
    </p:spTree>
    <p:extLst>
      <p:ext uri="{BB962C8B-B14F-4D97-AF65-F5344CB8AC3E}">
        <p14:creationId xmlns:p14="http://schemas.microsoft.com/office/powerpoint/2010/main" val="1616225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291101"/>
            <a:ext cx="8596668" cy="822036"/>
          </a:xfrm>
        </p:spPr>
        <p:txBody>
          <a:bodyPr>
            <a:normAutofit/>
          </a:bodyPr>
          <a:lstStyle/>
          <a:p>
            <a:r>
              <a:rPr lang="cs-CZ" b="1" dirty="0" smtClean="0"/>
              <a:t>Vedlejší </a:t>
            </a:r>
            <a:r>
              <a:rPr lang="cs-CZ" b="1" dirty="0"/>
              <a:t>podporované aktivity </a:t>
            </a:r>
            <a:endParaRPr lang="cs-CZ" dirty="0"/>
          </a:p>
        </p:txBody>
      </p:sp>
      <p:sp>
        <p:nvSpPr>
          <p:cNvPr id="3" name="Zástupný symbol pro obsah 2"/>
          <p:cNvSpPr>
            <a:spLocks noGrp="1"/>
          </p:cNvSpPr>
          <p:nvPr>
            <p:ph idx="1"/>
          </p:nvPr>
        </p:nvSpPr>
        <p:spPr>
          <a:xfrm>
            <a:off x="677334" y="1380992"/>
            <a:ext cx="8596668" cy="4557990"/>
          </a:xfrm>
        </p:spPr>
        <p:txBody>
          <a:bodyPr>
            <a:normAutofit/>
          </a:bodyPr>
          <a:lstStyle/>
          <a:p>
            <a:r>
              <a:rPr lang="cs-CZ" sz="2000" dirty="0" smtClean="0"/>
              <a:t>technický </a:t>
            </a:r>
            <a:r>
              <a:rPr lang="cs-CZ" sz="2000" dirty="0"/>
              <a:t>dozor investora, BOZP, autorský dozor, </a:t>
            </a:r>
          </a:p>
          <a:p>
            <a:r>
              <a:rPr lang="pl-PL" sz="2000" dirty="0" smtClean="0"/>
              <a:t>zeleň </a:t>
            </a:r>
            <a:r>
              <a:rPr lang="pl-PL" sz="2000" dirty="0"/>
              <a:t>v okolí budov a na budovách, </a:t>
            </a:r>
          </a:p>
          <a:p>
            <a:r>
              <a:rPr lang="pl-PL" sz="2000" dirty="0" smtClean="0"/>
              <a:t>demolice </a:t>
            </a:r>
            <a:r>
              <a:rPr lang="pl-PL" sz="2000" dirty="0"/>
              <a:t>původního objektu na místě realizace projektu, </a:t>
            </a:r>
          </a:p>
          <a:p>
            <a:r>
              <a:rPr lang="cs-CZ" sz="2000" dirty="0" smtClean="0"/>
              <a:t>projektová </a:t>
            </a:r>
            <a:r>
              <a:rPr lang="cs-CZ" sz="2000" dirty="0"/>
              <a:t>dokumentace stavby, </a:t>
            </a:r>
          </a:p>
          <a:p>
            <a:r>
              <a:rPr lang="cs-CZ" sz="2000" dirty="0" smtClean="0"/>
              <a:t>studie </a:t>
            </a:r>
            <a:r>
              <a:rPr lang="cs-CZ" sz="2000" dirty="0"/>
              <a:t>proveditelnosti, </a:t>
            </a:r>
          </a:p>
          <a:p>
            <a:r>
              <a:rPr lang="cs-CZ" sz="2000" dirty="0" smtClean="0"/>
              <a:t>pořízení </a:t>
            </a:r>
            <a:r>
              <a:rPr lang="cs-CZ" sz="2000" dirty="0"/>
              <a:t>služeb bezprostředně souvisejících s realizací projektu (příprava a realizace zadávacích a výběrových </a:t>
            </a:r>
          </a:p>
          <a:p>
            <a:r>
              <a:rPr lang="cs-CZ" sz="2000" dirty="0" smtClean="0"/>
              <a:t>povinná </a:t>
            </a:r>
            <a:r>
              <a:rPr lang="cs-CZ" sz="2000" dirty="0"/>
              <a:t>publicita (dle kap. 13 Obecných pravidel), </a:t>
            </a:r>
          </a:p>
          <a:p>
            <a:pPr marL="0" indent="0">
              <a:buNone/>
            </a:pPr>
            <a:r>
              <a:rPr lang="cs-CZ" sz="2000" dirty="0" smtClean="0"/>
              <a:t> </a:t>
            </a:r>
            <a:endParaRPr lang="cs-CZ" sz="2000" dirty="0"/>
          </a:p>
          <a:p>
            <a:endParaRPr lang="cs-CZ" dirty="0"/>
          </a:p>
        </p:txBody>
      </p:sp>
    </p:spTree>
    <p:extLst>
      <p:ext uri="{BB962C8B-B14F-4D97-AF65-F5344CB8AC3E}">
        <p14:creationId xmlns:p14="http://schemas.microsoft.com/office/powerpoint/2010/main" val="4097625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18716" y="83128"/>
            <a:ext cx="8596668" cy="849330"/>
          </a:xfrm>
        </p:spPr>
        <p:txBody>
          <a:bodyPr/>
          <a:lstStyle/>
          <a:p>
            <a:r>
              <a:rPr lang="cs-CZ" dirty="0" smtClean="0"/>
              <a:t>Způsobilé výdaje</a:t>
            </a:r>
            <a:endParaRPr lang="cs-CZ" dirty="0"/>
          </a:p>
        </p:txBody>
      </p:sp>
      <p:sp>
        <p:nvSpPr>
          <p:cNvPr id="3" name="Zástupný symbol pro obsah 2"/>
          <p:cNvSpPr>
            <a:spLocks noGrp="1"/>
          </p:cNvSpPr>
          <p:nvPr>
            <p:ph idx="1"/>
          </p:nvPr>
        </p:nvSpPr>
        <p:spPr>
          <a:xfrm>
            <a:off x="554181" y="822036"/>
            <a:ext cx="9365673" cy="6035964"/>
          </a:xfrm>
        </p:spPr>
        <p:txBody>
          <a:bodyPr>
            <a:normAutofit fontScale="92500"/>
          </a:bodyPr>
          <a:lstStyle/>
          <a:p>
            <a:r>
              <a:rPr lang="cs-CZ" dirty="0" smtClean="0"/>
              <a:t>Základní </a:t>
            </a:r>
            <a:r>
              <a:rPr lang="cs-CZ" dirty="0"/>
              <a:t>hlediska způsobilosti výdaje jsou uvedena v kapitole 10.1 Obecných </a:t>
            </a:r>
            <a:r>
              <a:rPr lang="cs-CZ" dirty="0" smtClean="0"/>
              <a:t>pravidel </a:t>
            </a:r>
            <a:r>
              <a:rPr lang="cs-CZ" dirty="0"/>
              <a:t>(verze </a:t>
            </a:r>
            <a:r>
              <a:rPr lang="cs-CZ" dirty="0" smtClean="0"/>
              <a:t>1.12 </a:t>
            </a:r>
            <a:r>
              <a:rPr lang="cs-CZ" dirty="0"/>
              <a:t>platnost od </a:t>
            </a:r>
            <a:r>
              <a:rPr lang="cs-CZ" dirty="0" smtClean="0"/>
              <a:t>6.3.2019)</a:t>
            </a:r>
            <a:endParaRPr lang="cs-CZ" dirty="0"/>
          </a:p>
          <a:p>
            <a:r>
              <a:rPr lang="cs-CZ" dirty="0" smtClean="0"/>
              <a:t>Celkové </a:t>
            </a:r>
            <a:r>
              <a:rPr lang="cs-CZ" dirty="0"/>
              <a:t>způsobilé výdaje na hlavní aktivity projektu přepočtené </a:t>
            </a:r>
            <a:r>
              <a:rPr lang="cs-CZ" b="1" dirty="0"/>
              <a:t>na </a:t>
            </a:r>
            <a:r>
              <a:rPr lang="cs-CZ" b="1" dirty="0" smtClean="0"/>
              <a:t>1 m² </a:t>
            </a:r>
            <a:r>
              <a:rPr lang="cs-CZ" dirty="0"/>
              <a:t>podlahové plochy sociálního bytu nesmí přesáhnout částku </a:t>
            </a:r>
            <a:r>
              <a:rPr lang="cs-CZ" b="1" dirty="0"/>
              <a:t>29 979 Kč</a:t>
            </a:r>
            <a:r>
              <a:rPr lang="cs-CZ" dirty="0"/>
              <a:t>. </a:t>
            </a:r>
            <a:r>
              <a:rPr lang="cs-CZ" dirty="0" smtClean="0"/>
              <a:t>(Podrobný </a:t>
            </a:r>
            <a:r>
              <a:rPr lang="cs-CZ" dirty="0"/>
              <a:t>výpočet provede žadatel ve studii proveditelnosti, která je přílohou č. 4 </a:t>
            </a:r>
            <a:r>
              <a:rPr lang="cs-CZ" dirty="0" smtClean="0"/>
              <a:t>Specifických pravidel.) </a:t>
            </a:r>
          </a:p>
          <a:p>
            <a:r>
              <a:rPr lang="cs-CZ" dirty="0" smtClean="0"/>
              <a:t>Výdaje musí </a:t>
            </a:r>
            <a:r>
              <a:rPr lang="cs-CZ" dirty="0"/>
              <a:t>být vynaloženy v souladu s cíli IROP a specifického cíle 1.2, </a:t>
            </a:r>
          </a:p>
          <a:p>
            <a:r>
              <a:rPr lang="cs-CZ" dirty="0" smtClean="0"/>
              <a:t>Musí </a:t>
            </a:r>
            <a:r>
              <a:rPr lang="cs-CZ" dirty="0"/>
              <a:t>přímo souviset s realizací projektu, </a:t>
            </a:r>
          </a:p>
          <a:p>
            <a:r>
              <a:rPr lang="cs-CZ" dirty="0"/>
              <a:t>M</a:t>
            </a:r>
            <a:r>
              <a:rPr lang="cs-CZ" dirty="0" smtClean="0"/>
              <a:t>usí </a:t>
            </a:r>
            <a:r>
              <a:rPr lang="cs-CZ" dirty="0"/>
              <a:t>vzniknout a být vynaloženy v období od 1. 1. 2014 do data ukončení realizace projektu podle Rozhodnutí, </a:t>
            </a:r>
          </a:p>
          <a:p>
            <a:r>
              <a:rPr lang="cs-CZ" dirty="0"/>
              <a:t>M</a:t>
            </a:r>
            <a:r>
              <a:rPr lang="cs-CZ" dirty="0" smtClean="0"/>
              <a:t>usí </a:t>
            </a:r>
            <a:r>
              <a:rPr lang="cs-CZ" dirty="0"/>
              <a:t>být doloženy průkaznými doklady (faktura, doklad o úhradě, předávací protokol, smlouvy s dodavateli, viz dále Dokladování způsobilých výdajů), </a:t>
            </a:r>
          </a:p>
          <a:p>
            <a:r>
              <a:rPr lang="cs-CZ" dirty="0"/>
              <a:t>N</a:t>
            </a:r>
            <a:r>
              <a:rPr lang="cs-CZ" dirty="0" smtClean="0"/>
              <a:t>esmí </a:t>
            </a:r>
            <a:r>
              <a:rPr lang="cs-CZ" dirty="0"/>
              <a:t>přesáhnout výši výdajů uvedenou v každé jednotlivé smlouvě uzavřené s dodavatelem, popř. jejich dodatcích </a:t>
            </a:r>
            <a:endParaRPr lang="cs-CZ" dirty="0" smtClean="0"/>
          </a:p>
          <a:p>
            <a:r>
              <a:rPr lang="cs-CZ" dirty="0"/>
              <a:t>Pokud není využíván pro projekt celý předmět financování, je k financování způsobilá pouze poměrná část. </a:t>
            </a:r>
            <a:endParaRPr lang="cs-CZ" dirty="0" smtClean="0"/>
          </a:p>
          <a:p>
            <a:r>
              <a:rPr lang="cs-CZ" b="1" dirty="0" smtClean="0"/>
              <a:t>Na hlavní </a:t>
            </a:r>
            <a:r>
              <a:rPr lang="cs-CZ" b="1" dirty="0"/>
              <a:t>aktivity </a:t>
            </a:r>
            <a:r>
              <a:rPr lang="cs-CZ" dirty="0"/>
              <a:t>projektu musí být vynaloženo </a:t>
            </a:r>
            <a:r>
              <a:rPr lang="cs-CZ" b="1" dirty="0"/>
              <a:t>minimálně 85 % celkových způsobilých výdajů </a:t>
            </a:r>
            <a:r>
              <a:rPr lang="cs-CZ" dirty="0" smtClean="0"/>
              <a:t>(CZV) projektu, na </a:t>
            </a:r>
            <a:r>
              <a:rPr lang="cs-CZ" b="1" dirty="0"/>
              <a:t>vedlejší aktivity </a:t>
            </a:r>
            <a:r>
              <a:rPr lang="cs-CZ" dirty="0" smtClean="0"/>
              <a:t>vynaloženo </a:t>
            </a:r>
            <a:r>
              <a:rPr lang="cs-CZ" b="1" dirty="0"/>
              <a:t>maximálně 15 % </a:t>
            </a:r>
            <a:r>
              <a:rPr lang="cs-CZ" dirty="0" smtClean="0"/>
              <a:t>CZV</a:t>
            </a:r>
            <a:r>
              <a:rPr lang="cs-CZ" b="1" dirty="0" smtClean="0"/>
              <a:t> </a:t>
            </a:r>
            <a:r>
              <a:rPr lang="cs-CZ" dirty="0" smtClean="0"/>
              <a:t>projektu</a:t>
            </a:r>
            <a:r>
              <a:rPr lang="cs-CZ" dirty="0"/>
              <a:t>. </a:t>
            </a:r>
            <a:r>
              <a:rPr lang="cs-CZ" dirty="0" smtClean="0"/>
              <a:t>(Rozložení </a:t>
            </a:r>
            <a:r>
              <a:rPr lang="cs-CZ" dirty="0"/>
              <a:t>výdajů na hlavní a vedlejší aktivity projektu je předmětem kontroly CRR při závěrečném ověření způsobilosti </a:t>
            </a:r>
            <a:r>
              <a:rPr lang="cs-CZ" dirty="0" smtClean="0"/>
              <a:t>projektu</a:t>
            </a:r>
            <a:r>
              <a:rPr lang="cs-CZ" dirty="0"/>
              <a:t>)	</a:t>
            </a:r>
          </a:p>
          <a:p>
            <a:endParaRPr lang="cs-CZ" dirty="0"/>
          </a:p>
          <a:p>
            <a:endParaRPr lang="cs-CZ" dirty="0"/>
          </a:p>
        </p:txBody>
      </p:sp>
    </p:spTree>
    <p:extLst>
      <p:ext uri="{BB962C8B-B14F-4D97-AF65-F5344CB8AC3E}">
        <p14:creationId xmlns:p14="http://schemas.microsoft.com/office/powerpoint/2010/main" val="1532063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205483"/>
            <a:ext cx="8596668" cy="719191"/>
          </a:xfrm>
        </p:spPr>
        <p:txBody>
          <a:bodyPr>
            <a:normAutofit fontScale="90000"/>
          </a:bodyPr>
          <a:lstStyle/>
          <a:p>
            <a:r>
              <a:rPr lang="cs-CZ" dirty="0" smtClean="0"/>
              <a:t>Způsobilé výdaje na hlavní aktivity projektu</a:t>
            </a:r>
            <a:endParaRPr lang="cs-CZ" dirty="0"/>
          </a:p>
        </p:txBody>
      </p:sp>
      <p:sp>
        <p:nvSpPr>
          <p:cNvPr id="3" name="Zástupný symbol pro obsah 2"/>
          <p:cNvSpPr>
            <a:spLocks noGrp="1"/>
          </p:cNvSpPr>
          <p:nvPr>
            <p:ph idx="1"/>
          </p:nvPr>
        </p:nvSpPr>
        <p:spPr>
          <a:xfrm>
            <a:off x="544529" y="924674"/>
            <a:ext cx="9144415" cy="5763802"/>
          </a:xfrm>
        </p:spPr>
        <p:txBody>
          <a:bodyPr>
            <a:noAutofit/>
          </a:bodyPr>
          <a:lstStyle/>
          <a:p>
            <a:r>
              <a:rPr lang="cs-CZ" sz="2000" b="1" dirty="0"/>
              <a:t>Nákup nemovitostí </a:t>
            </a:r>
          </a:p>
          <a:p>
            <a:pPr lvl="1"/>
            <a:r>
              <a:rPr lang="cs-CZ" sz="1800" dirty="0" smtClean="0"/>
              <a:t>nákup </a:t>
            </a:r>
            <a:r>
              <a:rPr lang="cs-CZ" sz="1800" dirty="0"/>
              <a:t>bytů, </a:t>
            </a:r>
          </a:p>
          <a:p>
            <a:pPr lvl="1"/>
            <a:r>
              <a:rPr lang="cs-CZ" sz="1800" dirty="0" smtClean="0"/>
              <a:t>nákup </a:t>
            </a:r>
            <a:r>
              <a:rPr lang="cs-CZ" sz="1800" dirty="0"/>
              <a:t>a dostavba nedokončených staveb, </a:t>
            </a:r>
          </a:p>
          <a:p>
            <a:pPr lvl="1"/>
            <a:r>
              <a:rPr lang="cs-CZ" sz="1800" dirty="0" smtClean="0"/>
              <a:t>nákup </a:t>
            </a:r>
            <a:r>
              <a:rPr lang="cs-CZ" sz="1800" dirty="0"/>
              <a:t>pozemku (celého, nebo jeho části), na kterém stojí stavba určená pro sociální bydlení, </a:t>
            </a:r>
            <a:r>
              <a:rPr lang="cs-CZ" sz="1800" b="1" dirty="0" smtClean="0"/>
              <a:t>nákup </a:t>
            </a:r>
            <a:r>
              <a:rPr lang="cs-CZ" sz="1800" b="1" dirty="0"/>
              <a:t>pozemku pro výstavbu nové budovy </a:t>
            </a:r>
            <a:r>
              <a:rPr lang="cs-CZ" sz="1800" dirty="0"/>
              <a:t>nebo přístavbu stávající budovy určené pro sociální bydlení, nákup pozemku funkčně souvisejícího s provozem a správou domu a s užíváním jednotek, na němž jsou umístěny drobné stavby, které jsou nezbytné k zajištění provozu a správy domu určeného pro sociální bydlení (čistička odpadních vod, septik, trafostanice, domovní nebo externí kotelna, mandlovny, prádelny, sušárny, </a:t>
            </a:r>
            <a:r>
              <a:rPr lang="cs-CZ" sz="1800" dirty="0" smtClean="0"/>
              <a:t>kočárkárny, kolárny</a:t>
            </a:r>
            <a:r>
              <a:rPr lang="cs-CZ" sz="1800" dirty="0"/>
              <a:t>); </a:t>
            </a:r>
            <a:r>
              <a:rPr lang="cs-CZ" sz="1800" b="1" dirty="0"/>
              <a:t>cena pozemku nesmí přesáhnout 10 % celkových způsobilých </a:t>
            </a:r>
            <a:r>
              <a:rPr lang="cs-CZ" sz="1800" b="1" dirty="0" smtClean="0"/>
              <a:t>výdajů</a:t>
            </a:r>
            <a:r>
              <a:rPr lang="cs-CZ" sz="1000" b="1" dirty="0"/>
              <a:t>,</a:t>
            </a:r>
            <a:endParaRPr lang="cs-CZ" sz="1800" dirty="0"/>
          </a:p>
          <a:p>
            <a:pPr lvl="1"/>
            <a:r>
              <a:rPr lang="cs-CZ" sz="1800" dirty="0" smtClean="0"/>
              <a:t>nákup </a:t>
            </a:r>
            <a:r>
              <a:rPr lang="cs-CZ" sz="1800" dirty="0"/>
              <a:t>objektů nebo budov (celé nebo jejich částí), které budou sloužit sociálnímu </a:t>
            </a:r>
            <a:r>
              <a:rPr lang="cs-CZ" sz="1800" dirty="0" smtClean="0"/>
              <a:t>bydlení</a:t>
            </a:r>
          </a:p>
          <a:p>
            <a:pPr lvl="1"/>
            <a:r>
              <a:rPr lang="cs-CZ" sz="1800" i="1" dirty="0"/>
              <a:t>Cena nemovitosti musí být určena znaleckým posudkem (nesmí být starší než 6 měsíců před pořízením nemovitosti </a:t>
            </a:r>
          </a:p>
          <a:p>
            <a:r>
              <a:rPr lang="cs-CZ" sz="2000" b="1" dirty="0"/>
              <a:t>Pořízení vybavení </a:t>
            </a:r>
            <a:r>
              <a:rPr lang="cs-CZ" sz="2000" b="1" dirty="0" smtClean="0"/>
              <a:t>- </a:t>
            </a:r>
            <a:r>
              <a:rPr lang="cs-CZ" sz="1800" dirty="0" smtClean="0"/>
              <a:t>pořízení </a:t>
            </a:r>
            <a:r>
              <a:rPr lang="cs-CZ" sz="1800" dirty="0"/>
              <a:t>základního vybavení bytové jednotky. </a:t>
            </a:r>
          </a:p>
        </p:txBody>
      </p:sp>
    </p:spTree>
    <p:extLst>
      <p:ext uri="{BB962C8B-B14F-4D97-AF65-F5344CB8AC3E}">
        <p14:creationId xmlns:p14="http://schemas.microsoft.com/office/powerpoint/2010/main" val="3322350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205483"/>
            <a:ext cx="8596668" cy="719191"/>
          </a:xfrm>
        </p:spPr>
        <p:txBody>
          <a:bodyPr>
            <a:normAutofit fontScale="90000"/>
          </a:bodyPr>
          <a:lstStyle/>
          <a:p>
            <a:r>
              <a:rPr lang="cs-CZ" dirty="0" smtClean="0"/>
              <a:t>Způsobilé výdaje na hlavní aktivity projektu</a:t>
            </a:r>
            <a:endParaRPr lang="cs-CZ" dirty="0"/>
          </a:p>
        </p:txBody>
      </p:sp>
      <p:sp>
        <p:nvSpPr>
          <p:cNvPr id="3" name="Zástupný symbol pro obsah 2"/>
          <p:cNvSpPr>
            <a:spLocks noGrp="1"/>
          </p:cNvSpPr>
          <p:nvPr>
            <p:ph idx="1"/>
          </p:nvPr>
        </p:nvSpPr>
        <p:spPr>
          <a:xfrm>
            <a:off x="544529" y="1117600"/>
            <a:ext cx="9144415" cy="5570876"/>
          </a:xfrm>
        </p:spPr>
        <p:txBody>
          <a:bodyPr>
            <a:normAutofit/>
          </a:bodyPr>
          <a:lstStyle/>
          <a:p>
            <a:r>
              <a:rPr lang="cs-CZ" sz="2000" b="1" dirty="0"/>
              <a:t>Stavby </a:t>
            </a:r>
          </a:p>
          <a:p>
            <a:pPr lvl="1"/>
            <a:r>
              <a:rPr lang="cs-CZ" sz="1800" dirty="0" smtClean="0"/>
              <a:t>výstavba </a:t>
            </a:r>
            <a:r>
              <a:rPr lang="cs-CZ" sz="1800" dirty="0"/>
              <a:t>sociálních bytů včetně odpovídající části společných prostor a případně též včetně odpovídající části dalších souvisejících drobných staveb, které jsou nezbytné k zajištění provozu a správy domu </a:t>
            </a:r>
            <a:endParaRPr lang="cs-CZ" sz="1800" dirty="0" smtClean="0"/>
          </a:p>
          <a:p>
            <a:pPr lvl="1"/>
            <a:r>
              <a:rPr lang="cs-CZ" sz="1800" dirty="0" smtClean="0"/>
              <a:t>zhodnocení</a:t>
            </a:r>
            <a:r>
              <a:rPr lang="cs-CZ" sz="1800" dirty="0"/>
              <a:t>, stavební úpravy, nástavby a přístavby bytů, budov, </a:t>
            </a:r>
            <a:endParaRPr lang="cs-CZ" sz="1800" dirty="0" smtClean="0"/>
          </a:p>
          <a:p>
            <a:pPr lvl="1"/>
            <a:r>
              <a:rPr lang="cs-CZ" sz="1800" dirty="0" smtClean="0"/>
              <a:t>přestavba </a:t>
            </a:r>
            <a:r>
              <a:rPr lang="cs-CZ" sz="1800" dirty="0"/>
              <a:t>nebytových prostor na byty sociálního bydlení, </a:t>
            </a:r>
            <a:endParaRPr lang="cs-CZ" sz="1800" dirty="0" smtClean="0"/>
          </a:p>
          <a:p>
            <a:pPr lvl="1"/>
            <a:r>
              <a:rPr lang="cs-CZ" sz="1800" dirty="0" smtClean="0"/>
              <a:t>rekonstrukce </a:t>
            </a:r>
            <a:r>
              <a:rPr lang="cs-CZ" sz="1800" dirty="0"/>
              <a:t>společných prostor bytového domu/objektu a odpovídajících částí dalších souvisejících drobných staveb, které jsou nezbytné k zajištění provozu a správy </a:t>
            </a:r>
            <a:r>
              <a:rPr lang="cs-CZ" sz="1800" dirty="0" smtClean="0"/>
              <a:t>domu (jen poměrná část dle podlahové plochy sociálních bytů)</a:t>
            </a:r>
            <a:endParaRPr lang="cs-CZ" sz="1800" dirty="0"/>
          </a:p>
          <a:p>
            <a:pPr lvl="1"/>
            <a:r>
              <a:rPr lang="cs-CZ" sz="1800" dirty="0" smtClean="0"/>
              <a:t>budování </a:t>
            </a:r>
            <a:r>
              <a:rPr lang="cs-CZ" sz="1800" dirty="0"/>
              <a:t>a modernizace související inženýrské sítě (vodovod, kanalizace, plyn, elektrické vedení) v rámci stavby, která je součástí projektu a projektové dokumentace stavby (způsobilým výdajem je přípojka realizovaná i mimo pozemek hlavní stavby, pokud je tato přípojka součástí projektové dokumentace a souvisí s realizovaným projektem). </a:t>
            </a:r>
          </a:p>
          <a:p>
            <a:r>
              <a:rPr lang="cs-CZ" sz="2000" b="1" dirty="0" smtClean="0"/>
              <a:t>DPH</a:t>
            </a:r>
            <a:r>
              <a:rPr lang="cs-CZ" sz="2000" dirty="0" smtClean="0"/>
              <a:t> – žadatel není plátce nebo nemá nárok na odpočet DPH</a:t>
            </a:r>
            <a:endParaRPr lang="cs-CZ" sz="2000" dirty="0"/>
          </a:p>
        </p:txBody>
      </p:sp>
    </p:spTree>
    <p:extLst>
      <p:ext uri="{BB962C8B-B14F-4D97-AF65-F5344CB8AC3E}">
        <p14:creationId xmlns:p14="http://schemas.microsoft.com/office/powerpoint/2010/main" val="487201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205483"/>
            <a:ext cx="8596668" cy="719191"/>
          </a:xfrm>
        </p:spPr>
        <p:txBody>
          <a:bodyPr>
            <a:normAutofit fontScale="90000"/>
          </a:bodyPr>
          <a:lstStyle/>
          <a:p>
            <a:r>
              <a:rPr lang="cs-CZ" dirty="0" smtClean="0"/>
              <a:t>Způsobilé výdaje na vedlejší aktivity projektu</a:t>
            </a:r>
            <a:endParaRPr lang="cs-CZ" dirty="0"/>
          </a:p>
        </p:txBody>
      </p:sp>
      <p:sp>
        <p:nvSpPr>
          <p:cNvPr id="3" name="Zástupný symbol pro obsah 2"/>
          <p:cNvSpPr>
            <a:spLocks noGrp="1"/>
          </p:cNvSpPr>
          <p:nvPr>
            <p:ph idx="1"/>
          </p:nvPr>
        </p:nvSpPr>
        <p:spPr>
          <a:xfrm>
            <a:off x="544530" y="924674"/>
            <a:ext cx="8979614" cy="5763802"/>
          </a:xfrm>
          <a:solidFill>
            <a:schemeClr val="bg1"/>
          </a:solidFill>
        </p:spPr>
        <p:txBody>
          <a:bodyPr>
            <a:normAutofit/>
          </a:bodyPr>
          <a:lstStyle/>
          <a:p>
            <a:r>
              <a:rPr lang="cs-CZ" sz="2000" dirty="0" smtClean="0"/>
              <a:t>technický </a:t>
            </a:r>
            <a:r>
              <a:rPr lang="cs-CZ" sz="2000" dirty="0"/>
              <a:t>dozor investora, BOZP, autorský dozor, </a:t>
            </a:r>
          </a:p>
          <a:p>
            <a:r>
              <a:rPr lang="cs-CZ" sz="2000" dirty="0" smtClean="0"/>
              <a:t>zeleň </a:t>
            </a:r>
            <a:r>
              <a:rPr lang="cs-CZ" sz="2000" dirty="0"/>
              <a:t>v okolí budov a na budovách, úpravy venkovního prostranství v okolí budov – musí jít o pozemek, na němž je dům postaven, případně o pozemek funkčně související s provozem a správou domu a s užíváním jednotek, na němž jsou zpevněné plochy, předzahrádky, dvory, nebo na němž jsou umístěny drobné stavby jako čistička odpadních vod, septik, trafostanice, domovní nebo externí kotelna, mandlovny, prádelny, sušárny, kočárkárny, kolárny, </a:t>
            </a:r>
          </a:p>
          <a:p>
            <a:r>
              <a:rPr lang="pl-PL" sz="2000" dirty="0" smtClean="0"/>
              <a:t>demolice </a:t>
            </a:r>
            <a:r>
              <a:rPr lang="pl-PL" sz="2000" dirty="0"/>
              <a:t>původního objektu na místě realizace projektu, </a:t>
            </a:r>
          </a:p>
          <a:p>
            <a:r>
              <a:rPr lang="cs-CZ" sz="2000" dirty="0" smtClean="0"/>
              <a:t>projektová </a:t>
            </a:r>
            <a:r>
              <a:rPr lang="cs-CZ" sz="2000" dirty="0"/>
              <a:t>dokumentace, </a:t>
            </a:r>
          </a:p>
          <a:p>
            <a:r>
              <a:rPr lang="cs-CZ" sz="2000" dirty="0" smtClean="0"/>
              <a:t>studie </a:t>
            </a:r>
            <a:r>
              <a:rPr lang="cs-CZ" sz="2000" dirty="0"/>
              <a:t>proveditelnosti, </a:t>
            </a:r>
          </a:p>
          <a:p>
            <a:r>
              <a:rPr lang="cs-CZ" sz="2000" dirty="0" smtClean="0"/>
              <a:t>pořízení </a:t>
            </a:r>
            <a:r>
              <a:rPr lang="cs-CZ" sz="2000" dirty="0"/>
              <a:t>služeb bezprostředně souvisejících s realizací projektu (příprava a realizace zadávacích a výběrových řízení), </a:t>
            </a:r>
          </a:p>
          <a:p>
            <a:r>
              <a:rPr lang="cs-CZ" sz="2000" dirty="0" smtClean="0"/>
              <a:t>povinná publicita (</a:t>
            </a:r>
            <a:r>
              <a:rPr lang="cs-CZ" sz="2000" dirty="0"/>
              <a:t>dle kap. 13 Obecných </a:t>
            </a:r>
            <a:r>
              <a:rPr lang="cs-CZ" sz="2000" dirty="0" smtClean="0"/>
              <a:t>pravidel)</a:t>
            </a:r>
            <a:endParaRPr lang="cs-CZ" sz="2000" dirty="0"/>
          </a:p>
          <a:p>
            <a:r>
              <a:rPr lang="cs-CZ" sz="2000" dirty="0" smtClean="0"/>
              <a:t>DPH - žadatel </a:t>
            </a:r>
            <a:r>
              <a:rPr lang="cs-CZ" sz="2000" dirty="0"/>
              <a:t>není plátce nebo nemá nárok na odpočet DPH</a:t>
            </a:r>
          </a:p>
          <a:p>
            <a:endParaRPr lang="cs-CZ" dirty="0" smtClean="0"/>
          </a:p>
          <a:p>
            <a:endParaRPr lang="cs-CZ" dirty="0"/>
          </a:p>
        </p:txBody>
      </p:sp>
    </p:spTree>
    <p:extLst>
      <p:ext uri="{BB962C8B-B14F-4D97-AF65-F5344CB8AC3E}">
        <p14:creationId xmlns:p14="http://schemas.microsoft.com/office/powerpoint/2010/main" val="79106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369454"/>
            <a:ext cx="8596668" cy="738909"/>
          </a:xfrm>
        </p:spPr>
        <p:txBody>
          <a:bodyPr/>
          <a:lstStyle/>
          <a:p>
            <a:r>
              <a:rPr lang="cs-CZ" dirty="0" smtClean="0"/>
              <a:t>Povinné přílohy žádosti</a:t>
            </a:r>
            <a:endParaRPr lang="cs-CZ" dirty="0"/>
          </a:p>
        </p:txBody>
      </p:sp>
      <p:sp>
        <p:nvSpPr>
          <p:cNvPr id="3" name="Zástupný symbol pro obsah 2"/>
          <p:cNvSpPr>
            <a:spLocks noGrp="1"/>
          </p:cNvSpPr>
          <p:nvPr>
            <p:ph idx="1"/>
          </p:nvPr>
        </p:nvSpPr>
        <p:spPr>
          <a:xfrm>
            <a:off x="677334" y="1108363"/>
            <a:ext cx="8826884" cy="5680364"/>
          </a:xfrm>
          <a:noFill/>
        </p:spPr>
        <p:txBody>
          <a:bodyPr>
            <a:normAutofit lnSpcReduction="10000"/>
          </a:bodyPr>
          <a:lstStyle/>
          <a:p>
            <a:r>
              <a:rPr lang="cs-CZ" b="1" dirty="0" smtClean="0"/>
              <a:t>Žadatel dokládá přílohy </a:t>
            </a:r>
            <a:r>
              <a:rPr lang="cs-CZ" dirty="0" smtClean="0"/>
              <a:t>(dle Specifických pravidlech výzvy </a:t>
            </a:r>
            <a:r>
              <a:rPr lang="pl-PL" dirty="0" smtClean="0"/>
              <a:t>č</a:t>
            </a:r>
            <a:r>
              <a:rPr lang="pl-PL" dirty="0"/>
              <a:t>. </a:t>
            </a:r>
            <a:r>
              <a:rPr lang="pl-PL" dirty="0" smtClean="0"/>
              <a:t>85 IROP; verze 1.0, </a:t>
            </a:r>
            <a:r>
              <a:rPr lang="pl-PL" dirty="0"/>
              <a:t>platnost od </a:t>
            </a:r>
            <a:r>
              <a:rPr lang="pl-PL" dirty="0" smtClean="0"/>
              <a:t>29.6.2018 v </a:t>
            </a:r>
            <a:r>
              <a:rPr lang="pl-PL" dirty="0"/>
              <a:t>kapitole </a:t>
            </a:r>
            <a:r>
              <a:rPr lang="pl-PL" dirty="0" smtClean="0"/>
              <a:t>3.6):</a:t>
            </a:r>
          </a:p>
          <a:p>
            <a:pPr>
              <a:buFont typeface="+mj-lt"/>
              <a:buAutoNum type="arabicPeriod"/>
            </a:pPr>
            <a:r>
              <a:rPr lang="cs-CZ" b="1" dirty="0" smtClean="0"/>
              <a:t>Plná moc </a:t>
            </a:r>
            <a:r>
              <a:rPr lang="cs-CZ" dirty="0" smtClean="0"/>
              <a:t>v případě přenesení pravomocí na jinou osobu (záložka </a:t>
            </a:r>
            <a:r>
              <a:rPr lang="cs-CZ" i="1" dirty="0" smtClean="0">
                <a:solidFill>
                  <a:schemeClr val="accent1">
                    <a:lumMod val="75000"/>
                  </a:schemeClr>
                </a:solidFill>
              </a:rPr>
              <a:t>Identifikace projektu</a:t>
            </a:r>
            <a:r>
              <a:rPr lang="cs-CZ" i="1" dirty="0" smtClean="0">
                <a:solidFill>
                  <a:schemeClr val="tx1"/>
                </a:solidFill>
              </a:rPr>
              <a:t>)</a:t>
            </a:r>
          </a:p>
          <a:p>
            <a:pPr>
              <a:buFont typeface="+mj-lt"/>
              <a:buAutoNum type="arabicPeriod"/>
            </a:pPr>
            <a:r>
              <a:rPr lang="cs-CZ" b="1" dirty="0" smtClean="0"/>
              <a:t>Zadávací a výběrová řízení </a:t>
            </a:r>
            <a:r>
              <a:rPr lang="cs-CZ" dirty="0" smtClean="0"/>
              <a:t>(záložka </a:t>
            </a:r>
            <a:r>
              <a:rPr lang="cs-CZ" i="1" dirty="0" smtClean="0">
                <a:solidFill>
                  <a:schemeClr val="accent1">
                    <a:lumMod val="75000"/>
                  </a:schemeClr>
                </a:solidFill>
              </a:rPr>
              <a:t>Informování o projektu </a:t>
            </a:r>
            <a:r>
              <a:rPr lang="cs-CZ" dirty="0" smtClean="0"/>
              <a:t>modul </a:t>
            </a:r>
            <a:r>
              <a:rPr lang="cs-CZ" i="1" dirty="0" smtClean="0">
                <a:solidFill>
                  <a:schemeClr val="accent1">
                    <a:lumMod val="75000"/>
                  </a:schemeClr>
                </a:solidFill>
              </a:rPr>
              <a:t>Veřejné zakázky</a:t>
            </a:r>
            <a:r>
              <a:rPr lang="cs-CZ" dirty="0" smtClean="0"/>
              <a:t>) – povinně dodává pouze uzavřenou Smlouvu na plnění zakázky. Postup </a:t>
            </a:r>
            <a:r>
              <a:rPr lang="cs-CZ" dirty="0"/>
              <a:t>pro práci s modulem </a:t>
            </a:r>
            <a:r>
              <a:rPr lang="cs-CZ" i="1" dirty="0"/>
              <a:t>Veřejné zakázky </a:t>
            </a:r>
            <a:r>
              <a:rPr lang="cs-CZ" dirty="0"/>
              <a:t>je popsán v příloze č. 35 Obecných pravidel. </a:t>
            </a:r>
            <a:endParaRPr lang="cs-CZ" dirty="0" smtClean="0"/>
          </a:p>
          <a:p>
            <a:r>
              <a:rPr lang="pl-PL" dirty="0"/>
              <a:t>Ostatní přílohy žadatel dokládá v záložce </a:t>
            </a:r>
            <a:r>
              <a:rPr lang="pl-PL" i="1" dirty="0" smtClean="0">
                <a:solidFill>
                  <a:schemeClr val="accent1">
                    <a:lumMod val="75000"/>
                  </a:schemeClr>
                </a:solidFill>
              </a:rPr>
              <a:t>Dokumenty</a:t>
            </a:r>
            <a:r>
              <a:rPr lang="pl-PL" dirty="0" smtClean="0"/>
              <a:t>:</a:t>
            </a:r>
            <a:endParaRPr lang="pl-PL" dirty="0"/>
          </a:p>
          <a:p>
            <a:pPr>
              <a:buFont typeface="+mj-lt"/>
              <a:buAutoNum type="arabicPeriod" startAt="3"/>
            </a:pPr>
            <a:r>
              <a:rPr lang="cs-CZ" b="1" dirty="0" smtClean="0">
                <a:solidFill>
                  <a:schemeClr val="tx1"/>
                </a:solidFill>
              </a:rPr>
              <a:t>Doklady o právní subjektivitě žadatele </a:t>
            </a:r>
            <a:endParaRPr lang="cs-CZ" dirty="0" smtClean="0">
              <a:solidFill>
                <a:schemeClr val="tx1"/>
              </a:solidFill>
            </a:endParaRPr>
          </a:p>
          <a:p>
            <a:pPr marL="0" indent="0">
              <a:buNone/>
            </a:pPr>
            <a:r>
              <a:rPr lang="cs-CZ" b="1" dirty="0" smtClean="0">
                <a:solidFill>
                  <a:schemeClr val="tx1"/>
                </a:solidFill>
              </a:rPr>
              <a:t>NNO doloží </a:t>
            </a:r>
          </a:p>
          <a:p>
            <a:pPr lvl="1"/>
            <a:r>
              <a:rPr lang="cs-CZ" dirty="0" smtClean="0"/>
              <a:t>zakladatelskou </a:t>
            </a:r>
            <a:r>
              <a:rPr lang="cs-CZ" dirty="0"/>
              <a:t>smlouvu, zakládací či zřizovací listinu nebo jiný dokument o založení, </a:t>
            </a:r>
            <a:endParaRPr lang="cs-CZ" dirty="0" smtClean="0"/>
          </a:p>
          <a:p>
            <a:pPr lvl="1"/>
            <a:r>
              <a:rPr lang="cs-CZ" dirty="0" smtClean="0"/>
              <a:t>veřejně </a:t>
            </a:r>
            <a:r>
              <a:rPr lang="cs-CZ" dirty="0"/>
              <a:t>prospěšnou činnost v jedné z oblastí: podpora nebo ochrana osob se zdravotním postižením a znevýhodněných osob, sociální služby, či aktivity sociálního </a:t>
            </a:r>
            <a:r>
              <a:rPr lang="cs-CZ" dirty="0" smtClean="0"/>
              <a:t>začleňování</a:t>
            </a:r>
          </a:p>
          <a:p>
            <a:pPr lvl="1"/>
            <a:r>
              <a:rPr lang="cs-CZ" dirty="0" smtClean="0"/>
              <a:t>prokáže</a:t>
            </a:r>
            <a:r>
              <a:rPr lang="cs-CZ" dirty="0"/>
              <a:t>, že účelem hlavní činnosti není vytváření zisku; </a:t>
            </a:r>
          </a:p>
          <a:p>
            <a:pPr lvl="1"/>
            <a:r>
              <a:rPr lang="cs-CZ" dirty="0" smtClean="0"/>
              <a:t>stanovy</a:t>
            </a:r>
            <a:r>
              <a:rPr lang="cs-CZ" dirty="0"/>
              <a:t>, ve kterých musí být ustanovení o vypořádání majetku při zániku organizace, jestliže to nevyplývá ze zákona. </a:t>
            </a:r>
          </a:p>
          <a:p>
            <a:pPr lvl="1"/>
            <a:endParaRPr lang="cs-CZ" b="1" dirty="0" smtClean="0">
              <a:solidFill>
                <a:schemeClr val="tx1"/>
              </a:solidFill>
            </a:endParaRPr>
          </a:p>
        </p:txBody>
      </p:sp>
    </p:spTree>
    <p:extLst>
      <p:ext uri="{BB962C8B-B14F-4D97-AF65-F5344CB8AC3E}">
        <p14:creationId xmlns:p14="http://schemas.microsoft.com/office/powerpoint/2010/main" val="1321928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280827"/>
            <a:ext cx="8596668" cy="738909"/>
          </a:xfrm>
        </p:spPr>
        <p:txBody>
          <a:bodyPr/>
          <a:lstStyle/>
          <a:p>
            <a:r>
              <a:rPr lang="cs-CZ" dirty="0" smtClean="0"/>
              <a:t>Povinné přílohy žádosti</a:t>
            </a:r>
            <a:endParaRPr lang="cs-CZ" dirty="0"/>
          </a:p>
        </p:txBody>
      </p:sp>
      <p:sp>
        <p:nvSpPr>
          <p:cNvPr id="3" name="Zástupný symbol pro obsah 2"/>
          <p:cNvSpPr>
            <a:spLocks noGrp="1"/>
          </p:cNvSpPr>
          <p:nvPr>
            <p:ph idx="1"/>
          </p:nvPr>
        </p:nvSpPr>
        <p:spPr>
          <a:xfrm>
            <a:off x="698886" y="913363"/>
            <a:ext cx="8901468" cy="5866544"/>
          </a:xfrm>
          <a:noFill/>
        </p:spPr>
        <p:txBody>
          <a:bodyPr>
            <a:normAutofit/>
          </a:bodyPr>
          <a:lstStyle/>
          <a:p>
            <a:pPr marL="0" indent="0">
              <a:buNone/>
            </a:pPr>
            <a:r>
              <a:rPr lang="cs-CZ" b="1" dirty="0" smtClean="0"/>
              <a:t>Církve </a:t>
            </a:r>
            <a:r>
              <a:rPr lang="cs-CZ" b="1" dirty="0"/>
              <a:t>doloží</a:t>
            </a:r>
            <a:r>
              <a:rPr lang="cs-CZ" dirty="0"/>
              <a:t>: </a:t>
            </a:r>
          </a:p>
          <a:p>
            <a:pPr lvl="1"/>
            <a:r>
              <a:rPr lang="cs-CZ" dirty="0" smtClean="0"/>
              <a:t>výpis </a:t>
            </a:r>
            <a:r>
              <a:rPr lang="cs-CZ" dirty="0"/>
              <a:t>z Rejstříku církví a náboženských společností (v době podání žádosti nesmí být starší 3 měsíců)</a:t>
            </a:r>
            <a:endParaRPr lang="cs-CZ" dirty="0" smtClean="0"/>
          </a:p>
          <a:p>
            <a:pPr lvl="1"/>
            <a:r>
              <a:rPr lang="cs-CZ" dirty="0" smtClean="0"/>
              <a:t>čestné </a:t>
            </a:r>
            <a:r>
              <a:rPr lang="cs-CZ" dirty="0"/>
              <a:t>prohlášení, že daný subjekt vykonává veřejně prospěšnou činnost v jedné z oblastí: podpora nebo ochrana osob se zdravotním postižením a znevýhodněných osob, sociální služby, či aktivity sociálního začleňování. </a:t>
            </a:r>
            <a:endParaRPr lang="cs-CZ" dirty="0" smtClean="0"/>
          </a:p>
          <a:p>
            <a:pPr marL="0" indent="0">
              <a:buNone/>
            </a:pPr>
            <a:r>
              <a:rPr lang="cs-CZ" b="1" dirty="0" smtClean="0"/>
              <a:t>Církevní organizace doloží: </a:t>
            </a:r>
          </a:p>
          <a:p>
            <a:pPr lvl="1"/>
            <a:r>
              <a:rPr lang="cs-CZ" dirty="0" smtClean="0"/>
              <a:t>zakladatelskou smlouvu, zakládací či zřizovací listinu nebo jiný dokument o založení </a:t>
            </a:r>
          </a:p>
          <a:p>
            <a:pPr lvl="1"/>
            <a:r>
              <a:rPr lang="cs-CZ" dirty="0" smtClean="0"/>
              <a:t>doloží veřejně prospěšnou činnost organizace v jedné z oblastí: podpora nebo ochrana osob se zdravotním postižením a znevýhodněných osob, sociální služby, či aktivity sociálního začleňování, </a:t>
            </a:r>
          </a:p>
          <a:p>
            <a:pPr lvl="1"/>
            <a:r>
              <a:rPr lang="cs-CZ" dirty="0" smtClean="0"/>
              <a:t>že účelem hlavní činnosti není vytváření zisku. </a:t>
            </a:r>
          </a:p>
          <a:p>
            <a:pPr marL="457200" lvl="1" indent="0">
              <a:buNone/>
            </a:pPr>
            <a:endParaRPr lang="cs-CZ" dirty="0" smtClean="0"/>
          </a:p>
          <a:p>
            <a:pPr marL="57150" indent="0">
              <a:buNone/>
            </a:pPr>
            <a:r>
              <a:rPr lang="cs-CZ" sz="2000" b="1" dirty="0" smtClean="0"/>
              <a:t>Obce </a:t>
            </a:r>
            <a:r>
              <a:rPr lang="cs-CZ" sz="2000" dirty="0" smtClean="0"/>
              <a:t>dokládat právní subjektivitu nemusí. </a:t>
            </a:r>
          </a:p>
          <a:p>
            <a:pPr marL="57150" indent="0">
              <a:buNone/>
            </a:pPr>
            <a:r>
              <a:rPr lang="cs-CZ" i="1" dirty="0"/>
              <a:t>Dokumenty nesmí být </a:t>
            </a:r>
            <a:r>
              <a:rPr lang="cs-CZ" i="1" dirty="0" smtClean="0"/>
              <a:t>starší než </a:t>
            </a:r>
            <a:r>
              <a:rPr lang="cs-CZ" i="1" dirty="0"/>
              <a:t>3 </a:t>
            </a:r>
            <a:r>
              <a:rPr lang="cs-CZ" i="1" dirty="0" smtClean="0"/>
              <a:t>měsíce (lze doložit i doklady k právní subjektivitě výpisem z internetu s uvedeným datem vyhledání)</a:t>
            </a:r>
            <a:endParaRPr lang="cs-CZ" sz="2000" i="1" dirty="0" smtClean="0"/>
          </a:p>
        </p:txBody>
      </p:sp>
    </p:spTree>
    <p:extLst>
      <p:ext uri="{BB962C8B-B14F-4D97-AF65-F5344CB8AC3E}">
        <p14:creationId xmlns:p14="http://schemas.microsoft.com/office/powerpoint/2010/main" val="3580784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178086"/>
            <a:ext cx="8596668" cy="738909"/>
          </a:xfrm>
        </p:spPr>
        <p:txBody>
          <a:bodyPr/>
          <a:lstStyle/>
          <a:p>
            <a:r>
              <a:rPr lang="cs-CZ" dirty="0" smtClean="0"/>
              <a:t>Povinné přílohy žádosti</a:t>
            </a:r>
            <a:endParaRPr lang="cs-CZ" dirty="0"/>
          </a:p>
        </p:txBody>
      </p:sp>
      <p:sp>
        <p:nvSpPr>
          <p:cNvPr id="3" name="Zástupný symbol pro obsah 2"/>
          <p:cNvSpPr>
            <a:spLocks noGrp="1"/>
          </p:cNvSpPr>
          <p:nvPr>
            <p:ph idx="1"/>
          </p:nvPr>
        </p:nvSpPr>
        <p:spPr>
          <a:xfrm>
            <a:off x="677334" y="760288"/>
            <a:ext cx="8596668" cy="5989833"/>
          </a:xfrm>
          <a:noFill/>
        </p:spPr>
        <p:txBody>
          <a:bodyPr>
            <a:normAutofit/>
          </a:bodyPr>
          <a:lstStyle/>
          <a:p>
            <a:pPr>
              <a:buFont typeface="+mj-lt"/>
              <a:buAutoNum type="arabicPeriod" startAt="4"/>
            </a:pPr>
            <a:r>
              <a:rPr lang="cs-CZ" b="1" dirty="0" smtClean="0">
                <a:solidFill>
                  <a:schemeClr val="tx1"/>
                </a:solidFill>
              </a:rPr>
              <a:t>Studie proveditelnosti </a:t>
            </a:r>
            <a:r>
              <a:rPr lang="cs-CZ" dirty="0">
                <a:solidFill>
                  <a:schemeClr val="tx1"/>
                </a:solidFill>
              </a:rPr>
              <a:t>- </a:t>
            </a:r>
            <a:r>
              <a:rPr lang="cs-CZ" dirty="0" smtClean="0">
                <a:solidFill>
                  <a:schemeClr val="tx1"/>
                </a:solidFill>
              </a:rPr>
              <a:t>zpracovaná </a:t>
            </a:r>
            <a:r>
              <a:rPr lang="cs-CZ" dirty="0">
                <a:solidFill>
                  <a:schemeClr val="tx1"/>
                </a:solidFill>
              </a:rPr>
              <a:t>podle osnovy uvedené v příloze č. </a:t>
            </a:r>
            <a:r>
              <a:rPr lang="cs-CZ" dirty="0" smtClean="0">
                <a:solidFill>
                  <a:schemeClr val="tx1"/>
                </a:solidFill>
              </a:rPr>
              <a:t>4 </a:t>
            </a:r>
            <a:r>
              <a:rPr lang="cs-CZ" dirty="0">
                <a:solidFill>
                  <a:schemeClr val="tx1"/>
                </a:solidFill>
              </a:rPr>
              <a:t>Specifických pravidel (</a:t>
            </a:r>
            <a:r>
              <a:rPr lang="cs-CZ" dirty="0">
                <a:solidFill>
                  <a:schemeClr val="tx1"/>
                </a:solidFill>
                <a:hlinkClick r:id="rId2"/>
              </a:rPr>
              <a:t>http://</a:t>
            </a:r>
            <a:r>
              <a:rPr lang="cs-CZ" dirty="0" smtClean="0">
                <a:solidFill>
                  <a:schemeClr val="tx1"/>
                </a:solidFill>
                <a:hlinkClick r:id="rId2"/>
              </a:rPr>
              <a:t>www.irop.mmr.cz/</a:t>
            </a:r>
            <a:r>
              <a:rPr lang="cs-CZ" dirty="0" err="1" smtClean="0">
                <a:solidFill>
                  <a:schemeClr val="tx1"/>
                </a:solidFill>
                <a:hlinkClick r:id="rId2"/>
              </a:rPr>
              <a:t>cs</a:t>
            </a:r>
            <a:r>
              <a:rPr lang="cs-CZ" dirty="0" smtClean="0">
                <a:solidFill>
                  <a:schemeClr val="tx1"/>
                </a:solidFill>
                <a:hlinkClick r:id="rId2"/>
              </a:rPr>
              <a:t>/</a:t>
            </a:r>
            <a:r>
              <a:rPr lang="cs-CZ" dirty="0" err="1" smtClean="0">
                <a:solidFill>
                  <a:schemeClr val="tx1"/>
                </a:solidFill>
                <a:hlinkClick r:id="rId2"/>
              </a:rPr>
              <a:t>Vyzvy</a:t>
            </a:r>
            <a:r>
              <a:rPr lang="cs-CZ" dirty="0" smtClean="0">
                <a:solidFill>
                  <a:schemeClr val="tx1"/>
                </a:solidFill>
                <a:hlinkClick r:id="rId2"/>
              </a:rPr>
              <a:t>/Seznam/Vyzva-c-85-Socialni-bydleni-in-projekty-CLLD</a:t>
            </a:r>
            <a:r>
              <a:rPr lang="cs-CZ" dirty="0" smtClean="0">
                <a:solidFill>
                  <a:schemeClr val="tx1"/>
                </a:solidFill>
              </a:rPr>
              <a:t>)</a:t>
            </a:r>
          </a:p>
          <a:p>
            <a:pPr>
              <a:buFont typeface="+mj-lt"/>
              <a:buAutoNum type="arabicPeriod" startAt="4"/>
            </a:pPr>
            <a:r>
              <a:rPr lang="cs-CZ" b="1" dirty="0" smtClean="0"/>
              <a:t>Doklad </a:t>
            </a:r>
            <a:r>
              <a:rPr lang="cs-CZ" b="1" dirty="0"/>
              <a:t>o prokázání právních vztahů k majetku, který je předmětem projektu </a:t>
            </a:r>
            <a:r>
              <a:rPr lang="cs-CZ" dirty="0"/>
              <a:t>Žadatel dokládá výpisy z katastru nemovitostí u majetku, který bude předmětem </a:t>
            </a:r>
            <a:r>
              <a:rPr lang="cs-CZ" dirty="0" smtClean="0"/>
              <a:t>projektu (nesmí </a:t>
            </a:r>
            <a:r>
              <a:rPr lang="cs-CZ" dirty="0"/>
              <a:t>být k datu podání žádosti starší než </a:t>
            </a:r>
            <a:r>
              <a:rPr lang="cs-CZ" dirty="0" smtClean="0"/>
              <a:t>3 měsíce) nebo </a:t>
            </a:r>
            <a:r>
              <a:rPr lang="cs-CZ" dirty="0"/>
              <a:t>dokládá listiny, které osvědčují jiné právo k uvedenému majetku, např. nájemní smlouvu, smlouvu o výpůjčce, nebo smlouvu o smlouvě budoucí </a:t>
            </a:r>
            <a:endParaRPr lang="cs-CZ" b="1" dirty="0" smtClean="0">
              <a:solidFill>
                <a:schemeClr val="tx1"/>
              </a:solidFill>
            </a:endParaRPr>
          </a:p>
          <a:p>
            <a:pPr>
              <a:buFont typeface="+mj-lt"/>
              <a:buAutoNum type="arabicPeriod" startAt="4"/>
            </a:pPr>
            <a:r>
              <a:rPr lang="cs-CZ" b="1" dirty="0" smtClean="0">
                <a:solidFill>
                  <a:schemeClr val="tx1"/>
                </a:solidFill>
              </a:rPr>
              <a:t>Čestné </a:t>
            </a:r>
            <a:r>
              <a:rPr lang="cs-CZ" b="1" dirty="0">
                <a:solidFill>
                  <a:schemeClr val="tx1"/>
                </a:solidFill>
              </a:rPr>
              <a:t>prohlášení o skutečném </a:t>
            </a:r>
            <a:r>
              <a:rPr lang="cs-CZ" b="1" dirty="0" smtClean="0">
                <a:solidFill>
                  <a:schemeClr val="tx1"/>
                </a:solidFill>
              </a:rPr>
              <a:t>majiteli -</a:t>
            </a:r>
            <a:r>
              <a:rPr lang="cs-CZ" dirty="0" smtClean="0">
                <a:solidFill>
                  <a:schemeClr val="tx1"/>
                </a:solidFill>
              </a:rPr>
              <a:t> </a:t>
            </a:r>
            <a:r>
              <a:rPr lang="cs-CZ" dirty="0"/>
              <a:t>p</a:t>
            </a:r>
            <a:r>
              <a:rPr lang="cs-CZ" dirty="0" smtClean="0"/>
              <a:t>okud </a:t>
            </a:r>
            <a:r>
              <a:rPr lang="cs-CZ" dirty="0"/>
              <a:t>je žadatelem právnická osoba mimo veřejnoprávní právnické osoby (</a:t>
            </a:r>
            <a:r>
              <a:rPr lang="cs-CZ" dirty="0" smtClean="0"/>
              <a:t>Obecná pravidla </a:t>
            </a:r>
            <a:r>
              <a:rPr lang="cs-CZ" dirty="0"/>
              <a:t>pro žadatele a </a:t>
            </a:r>
            <a:r>
              <a:rPr lang="cs-CZ" dirty="0" smtClean="0"/>
              <a:t>příjemce; </a:t>
            </a:r>
            <a:r>
              <a:rPr lang="cs-CZ" dirty="0"/>
              <a:t>kap. 2.6.1. Vzor čestného prohlášení je v příloze č. 30 Obecných </a:t>
            </a:r>
            <a:r>
              <a:rPr lang="cs-CZ" dirty="0" smtClean="0"/>
              <a:t>pravidel)</a:t>
            </a:r>
          </a:p>
          <a:p>
            <a:pPr>
              <a:buFont typeface="+mj-lt"/>
              <a:buAutoNum type="arabicPeriod" startAt="4"/>
            </a:pPr>
            <a:r>
              <a:rPr lang="cs-CZ" b="1" dirty="0"/>
              <a:t>Potvrzení o podání žádosti o pověření k výkonu služby obecného hospodářského zájmu sociální bydlení – v případě volby režimu rozhodnutí Komise o SOHZ (2012/21/EU) </a:t>
            </a:r>
            <a:r>
              <a:rPr lang="cs-CZ" i="1" dirty="0"/>
              <a:t>Žadatel doloží Potvrzení o podání žádosti o pověření k výkonu služby obecného hospodářského zájmu sociální bydlení vydané Odborem politiky bydlení MMR (příloha č. 7 </a:t>
            </a:r>
            <a:r>
              <a:rPr lang="cs-CZ" i="1" dirty="0" smtClean="0"/>
              <a:t>Specifických pravidel).</a:t>
            </a:r>
          </a:p>
          <a:p>
            <a:pPr>
              <a:buFont typeface="+mj-lt"/>
              <a:buAutoNum type="arabicPeriod" startAt="4"/>
            </a:pPr>
            <a:r>
              <a:rPr lang="pl-PL" b="1" dirty="0" smtClean="0"/>
              <a:t>Souhlasné </a:t>
            </a:r>
            <a:r>
              <a:rPr lang="pl-PL" b="1" dirty="0"/>
              <a:t>stanovisko obce s realizací projektu </a:t>
            </a:r>
            <a:r>
              <a:rPr lang="pl-PL" b="1" dirty="0" smtClean="0"/>
              <a:t>(</a:t>
            </a:r>
            <a:r>
              <a:rPr lang="pl-PL" i="1" dirty="0" smtClean="0"/>
              <a:t>vzor v příloze 5 Specif. Pravidel) – neplatí pro obce</a:t>
            </a:r>
            <a:endParaRPr lang="pl-PL" dirty="0"/>
          </a:p>
          <a:p>
            <a:pPr>
              <a:buFont typeface="+mj-lt"/>
              <a:buAutoNum type="arabicPeriod" startAt="4"/>
            </a:pPr>
            <a:endParaRPr lang="cs-CZ" i="1" dirty="0" smtClean="0"/>
          </a:p>
          <a:p>
            <a:endParaRPr lang="cs-CZ" dirty="0"/>
          </a:p>
        </p:txBody>
      </p:sp>
    </p:spTree>
    <p:extLst>
      <p:ext uri="{BB962C8B-B14F-4D97-AF65-F5344CB8AC3E}">
        <p14:creationId xmlns:p14="http://schemas.microsoft.com/office/powerpoint/2010/main" val="145867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352746"/>
            <a:ext cx="8596668" cy="684944"/>
          </a:xfrm>
        </p:spPr>
        <p:txBody>
          <a:bodyPr/>
          <a:lstStyle/>
          <a:p>
            <a:r>
              <a:rPr lang="cs-CZ" dirty="0"/>
              <a:t>Povinné přílohy žádosti</a:t>
            </a:r>
          </a:p>
        </p:txBody>
      </p:sp>
      <p:sp>
        <p:nvSpPr>
          <p:cNvPr id="3" name="Zástupný symbol pro obsah 2"/>
          <p:cNvSpPr>
            <a:spLocks noGrp="1"/>
          </p:cNvSpPr>
          <p:nvPr>
            <p:ph idx="1"/>
          </p:nvPr>
        </p:nvSpPr>
        <p:spPr>
          <a:xfrm>
            <a:off x="677334" y="1047964"/>
            <a:ext cx="8596668" cy="5640512"/>
          </a:xfrm>
        </p:spPr>
        <p:txBody>
          <a:bodyPr>
            <a:normAutofit lnSpcReduction="10000"/>
          </a:bodyPr>
          <a:lstStyle/>
          <a:p>
            <a:pPr marL="457200" indent="-457200">
              <a:buFont typeface="+mj-lt"/>
              <a:buAutoNum type="arabicPeriod" startAt="9"/>
            </a:pPr>
            <a:r>
              <a:rPr lang="cs-CZ" sz="2000" b="1" dirty="0" smtClean="0"/>
              <a:t>Územní </a:t>
            </a:r>
            <a:r>
              <a:rPr lang="cs-CZ" sz="2000" b="1" dirty="0"/>
              <a:t>rozhodnutí nebo územní souhlas nebo veřejnoprávní smlouva nahrazující územní řízení </a:t>
            </a:r>
            <a:r>
              <a:rPr lang="cs-CZ" sz="2000" b="1" dirty="0" smtClean="0"/>
              <a:t>– </a:t>
            </a:r>
            <a:r>
              <a:rPr lang="cs-CZ" dirty="0" smtClean="0"/>
              <a:t>dle toho co stavba vyžaduje v souladu se zákonem (dokument musí nabýt </a:t>
            </a:r>
            <a:r>
              <a:rPr lang="cs-CZ" dirty="0"/>
              <a:t>právní moci nejpozději k datu, které odpovídá dnu podání žádosti o </a:t>
            </a:r>
            <a:r>
              <a:rPr lang="cs-CZ" dirty="0" smtClean="0"/>
              <a:t>podporu)</a:t>
            </a:r>
          </a:p>
          <a:p>
            <a:pPr lvl="1"/>
            <a:r>
              <a:rPr lang="cs-CZ" sz="1800" dirty="0"/>
              <a:t>Pokud žadatel požádal o vydání společného povolení nebo společného souhlasu, kterým se stavba umísťuje a povoluje, předložil na stavební úřad návrh veřejnoprávní smlouvy, která nahradí současně územní rozhodnutí a stavební povolení nebo pokud stavba nevyžaduje územní rozhodnutí ani územní souhlas, tuto přílohu nedokládá a přiloží dokument, ve kterém bude uvedeno, že tato příloha je nerelevantní. </a:t>
            </a:r>
            <a:r>
              <a:rPr lang="cs-CZ" sz="1800" b="1" dirty="0" smtClean="0"/>
              <a:t> </a:t>
            </a:r>
            <a:endParaRPr lang="cs-CZ" sz="1800" dirty="0" smtClean="0"/>
          </a:p>
          <a:p>
            <a:pPr>
              <a:buFont typeface="+mj-lt"/>
              <a:buAutoNum type="arabicPeriod" startAt="9"/>
            </a:pPr>
            <a:r>
              <a:rPr lang="cs-CZ" sz="2000" b="1" dirty="0" smtClean="0"/>
              <a:t>Žádost o stavební povolení nebo ohlášení, případně stavební </a:t>
            </a:r>
            <a:r>
              <a:rPr lang="cs-CZ" sz="2000" b="1" dirty="0"/>
              <a:t>povolení nebo souhlas s provedením ohlášeného stavebního záměru nebo veřejnoprávní smlouva nahrazující stavební </a:t>
            </a:r>
            <a:r>
              <a:rPr lang="cs-CZ" sz="2000" b="1" dirty="0" smtClean="0"/>
              <a:t>povolení </a:t>
            </a:r>
            <a:r>
              <a:rPr lang="cs-CZ" b="1" dirty="0" smtClean="0"/>
              <a:t>- </a:t>
            </a:r>
            <a:r>
              <a:rPr lang="cs-CZ" dirty="0" smtClean="0"/>
              <a:t>k datu podání žádosti lze doložit pouze </a:t>
            </a:r>
            <a:r>
              <a:rPr lang="cs-CZ" dirty="0"/>
              <a:t>žádost o stavební povolení, ohlášení, návrh veřejnoprávní smlouvy nahrazující stavební povolení nebo oznámení stavebního záměru s certifikátem autorizovaného inspektora, potvrzené stavebním úřadem nejpozději k datu, které odpovídá dnu podání žádosti o podporu, a všechny jejich přílohy, nejsou-li doloženy v jiné příloze žádosti o </a:t>
            </a:r>
            <a:r>
              <a:rPr lang="cs-CZ" dirty="0" smtClean="0"/>
              <a:t>podporu. Nejpozději </a:t>
            </a:r>
            <a:r>
              <a:rPr lang="cs-CZ" dirty="0"/>
              <a:t>do vydání Rozhodnutí </a:t>
            </a:r>
            <a:r>
              <a:rPr lang="cs-CZ" dirty="0" smtClean="0"/>
              <a:t>je nutné doložit výše uvedené platné dokumenty.</a:t>
            </a:r>
            <a:r>
              <a:rPr lang="cs-CZ" dirty="0"/>
              <a:t>	</a:t>
            </a:r>
          </a:p>
          <a:p>
            <a:pPr>
              <a:buFont typeface="+mj-lt"/>
              <a:buAutoNum type="arabicPeriod" startAt="9"/>
            </a:pPr>
            <a:endParaRPr lang="cs-CZ" dirty="0" smtClean="0"/>
          </a:p>
          <a:p>
            <a:pPr>
              <a:buFont typeface="+mj-lt"/>
              <a:buAutoNum type="arabicPeriod" startAt="9"/>
            </a:pPr>
            <a:endParaRPr lang="cs-CZ" dirty="0" smtClean="0"/>
          </a:p>
          <a:p>
            <a:pPr>
              <a:buFont typeface="+mj-lt"/>
              <a:buAutoNum type="arabicPeriod" startAt="9"/>
            </a:pPr>
            <a:endParaRPr lang="cs-CZ" sz="2000" dirty="0"/>
          </a:p>
        </p:txBody>
      </p:sp>
    </p:spTree>
    <p:extLst>
      <p:ext uri="{BB962C8B-B14F-4D97-AF65-F5344CB8AC3E}">
        <p14:creationId xmlns:p14="http://schemas.microsoft.com/office/powerpoint/2010/main" val="2090321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Programový rámec IROP</a:t>
            </a:r>
            <a:br>
              <a:rPr lang="cs-CZ" dirty="0" smtClean="0"/>
            </a:br>
            <a:r>
              <a:rPr lang="cs-CZ" dirty="0" smtClean="0"/>
              <a:t>Sociální bydlení</a:t>
            </a:r>
            <a:endParaRPr lang="cs-CZ" dirty="0"/>
          </a:p>
        </p:txBody>
      </p:sp>
      <p:sp>
        <p:nvSpPr>
          <p:cNvPr id="3" name="Zástupný symbol pro obsah 2"/>
          <p:cNvSpPr>
            <a:spLocks noGrp="1"/>
          </p:cNvSpPr>
          <p:nvPr>
            <p:ph idx="1"/>
          </p:nvPr>
        </p:nvSpPr>
        <p:spPr>
          <a:xfrm>
            <a:off x="677334" y="2160589"/>
            <a:ext cx="8596668" cy="4295629"/>
          </a:xfrm>
        </p:spPr>
        <p:txBody>
          <a:bodyPr>
            <a:normAutofit/>
          </a:bodyPr>
          <a:lstStyle/>
          <a:p>
            <a:r>
              <a:rPr lang="cs-CZ" sz="2400" dirty="0" smtClean="0"/>
              <a:t>85. výzva IROP pro integrované projekty CLLD</a:t>
            </a:r>
          </a:p>
          <a:p>
            <a:pPr lvl="1"/>
            <a:r>
              <a:rPr lang="cs-CZ" sz="2000" dirty="0">
                <a:hlinkClick r:id="rId2"/>
              </a:rPr>
              <a:t>http://</a:t>
            </a:r>
            <a:r>
              <a:rPr lang="cs-CZ" sz="2000" dirty="0" smtClean="0">
                <a:hlinkClick r:id="rId2"/>
              </a:rPr>
              <a:t>www.irop.mmr.cz/cs/Vyzvy/Seznam/Vyzva-c-85-Socialni-bydleni-in-projekty-CLLD</a:t>
            </a:r>
            <a:endParaRPr lang="cs-CZ" sz="2000" dirty="0" smtClean="0"/>
          </a:p>
          <a:p>
            <a:r>
              <a:rPr lang="cs-CZ" sz="2400" dirty="0" smtClean="0"/>
              <a:t>Vyhlašuje MAS Ekoregion Úhlava – text výzvy a kritéria hodnocení na  webových stránkách MAS</a:t>
            </a:r>
          </a:p>
          <a:p>
            <a:pPr lvl="1"/>
            <a:r>
              <a:rPr lang="cs-CZ" sz="2000" dirty="0">
                <a:hlinkClick r:id="rId3"/>
              </a:rPr>
              <a:t>http://</a:t>
            </a:r>
            <a:r>
              <a:rPr lang="cs-CZ" sz="2000" dirty="0" smtClean="0">
                <a:hlinkClick r:id="rId3"/>
              </a:rPr>
              <a:t>ekoregion-uhlava.cz/mistni-akcni-skupina/strategie-uzemi-2014-2020/sclld-14-20/vyzvy/vyzva-4-irop </a:t>
            </a:r>
            <a:endParaRPr lang="cs-CZ" sz="2000" dirty="0" smtClean="0"/>
          </a:p>
          <a:p>
            <a:r>
              <a:rPr lang="cs-CZ" sz="2400" dirty="0" smtClean="0"/>
              <a:t>Podání žádosti – pouze elektronicky v systému MS 2014+</a:t>
            </a:r>
          </a:p>
          <a:p>
            <a:pPr lvl="1"/>
            <a:r>
              <a:rPr lang="cs-CZ" sz="2000" dirty="0">
                <a:hlinkClick r:id="rId4"/>
              </a:rPr>
              <a:t>https://mseu.mssf.cz</a:t>
            </a:r>
            <a:r>
              <a:rPr lang="cs-CZ" sz="2000" dirty="0" smtClean="0">
                <a:hlinkClick r:id="rId4"/>
              </a:rPr>
              <a:t>/</a:t>
            </a:r>
            <a:endParaRPr lang="cs-CZ" sz="2000" dirty="0" smtClean="0"/>
          </a:p>
          <a:p>
            <a:endParaRPr lang="cs-CZ" dirty="0" smtClean="0"/>
          </a:p>
        </p:txBody>
      </p:sp>
    </p:spTree>
    <p:extLst>
      <p:ext uri="{BB962C8B-B14F-4D97-AF65-F5344CB8AC3E}">
        <p14:creationId xmlns:p14="http://schemas.microsoft.com/office/powerpoint/2010/main" val="275107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393843"/>
            <a:ext cx="8596668" cy="684944"/>
          </a:xfrm>
        </p:spPr>
        <p:txBody>
          <a:bodyPr/>
          <a:lstStyle/>
          <a:p>
            <a:r>
              <a:rPr lang="cs-CZ" dirty="0"/>
              <a:t>Povinné přílohy žádosti</a:t>
            </a:r>
          </a:p>
        </p:txBody>
      </p:sp>
      <p:sp>
        <p:nvSpPr>
          <p:cNvPr id="3" name="Zástupný symbol pro obsah 2"/>
          <p:cNvSpPr>
            <a:spLocks noGrp="1"/>
          </p:cNvSpPr>
          <p:nvPr>
            <p:ph idx="1"/>
          </p:nvPr>
        </p:nvSpPr>
        <p:spPr>
          <a:xfrm>
            <a:off x="677334" y="1078787"/>
            <a:ext cx="8596668" cy="5779213"/>
          </a:xfrm>
        </p:spPr>
        <p:txBody>
          <a:bodyPr>
            <a:normAutofit/>
          </a:bodyPr>
          <a:lstStyle/>
          <a:p>
            <a:pPr marL="457200" indent="-457200">
              <a:buFont typeface="+mj-lt"/>
              <a:buAutoNum type="arabicPeriod" startAt="11"/>
            </a:pPr>
            <a:r>
              <a:rPr lang="cs-CZ" b="1" dirty="0" smtClean="0"/>
              <a:t>Projektová </a:t>
            </a:r>
            <a:r>
              <a:rPr lang="cs-CZ" b="1" dirty="0"/>
              <a:t>dokumentace pro vydání stavebního povolení nebo pro ohlášení stavby </a:t>
            </a:r>
            <a:r>
              <a:rPr lang="cs-CZ" dirty="0" smtClean="0"/>
              <a:t>– žadatel dokládá </a:t>
            </a:r>
            <a:r>
              <a:rPr lang="cs-CZ" dirty="0"/>
              <a:t>projektovou </a:t>
            </a:r>
            <a:r>
              <a:rPr lang="cs-CZ" dirty="0" smtClean="0"/>
              <a:t>dokumentaci dle platných právních předpisů, </a:t>
            </a:r>
            <a:r>
              <a:rPr lang="cs-CZ" dirty="0"/>
              <a:t>zpracovanou autorizovaným projektantem nebo </a:t>
            </a:r>
            <a:r>
              <a:rPr lang="cs-CZ" dirty="0" smtClean="0"/>
              <a:t>která je </a:t>
            </a:r>
            <a:r>
              <a:rPr lang="cs-CZ" dirty="0"/>
              <a:t>ověřena stavebním úřadem ve stavebním řízení </a:t>
            </a:r>
            <a:r>
              <a:rPr lang="cs-CZ" dirty="0" smtClean="0"/>
              <a:t>(obsahuje alespoň razítko </a:t>
            </a:r>
            <a:r>
              <a:rPr lang="cs-CZ" dirty="0"/>
              <a:t>s podpisem a označením stavebního úřadu alespoň na titulní straně projektové </a:t>
            </a:r>
            <a:r>
              <a:rPr lang="cs-CZ" dirty="0" smtClean="0"/>
              <a:t>dokumentace)</a:t>
            </a:r>
          </a:p>
          <a:p>
            <a:pPr lvl="1"/>
            <a:r>
              <a:rPr lang="cs-CZ" sz="1800" dirty="0"/>
              <a:t>Pokud projekt obecně nevyžaduje územní rozhodnutí, územní souhlas, stavební povolení ani souhlas s provedením ohlášeného stavebního záměru, žadatel tuto přílohu nedokládá a přiloží dokument, ve kterém bude uvedeno, že tato příloha je nerelevantní </a:t>
            </a:r>
            <a:endParaRPr lang="cs-CZ" sz="1800" dirty="0" smtClean="0"/>
          </a:p>
          <a:p>
            <a:pPr>
              <a:buFont typeface="+mj-lt"/>
              <a:buAutoNum type="arabicPeriod" startAt="11"/>
            </a:pPr>
            <a:r>
              <a:rPr lang="cs-CZ" b="1" dirty="0" smtClean="0"/>
              <a:t>Položkový </a:t>
            </a:r>
            <a:r>
              <a:rPr lang="cs-CZ" b="1" dirty="0"/>
              <a:t>rozpočet </a:t>
            </a:r>
            <a:r>
              <a:rPr lang="cs-CZ" b="1" dirty="0" smtClean="0"/>
              <a:t>stavby – </a:t>
            </a:r>
            <a:r>
              <a:rPr lang="cs-CZ" dirty="0" smtClean="0"/>
              <a:t>dle Specifických pravidel (Způsobilé výdaje projektu – Hlavní aktivity, Vedlejší aktivity; Nezpůsobilé výdaje projektu; Celkové výdaje projektu)</a:t>
            </a:r>
          </a:p>
          <a:p>
            <a:pPr>
              <a:buFont typeface="+mj-lt"/>
              <a:buAutoNum type="arabicPeriod" startAt="11"/>
            </a:pPr>
            <a:r>
              <a:rPr lang="cs-CZ" b="1" dirty="0" smtClean="0"/>
              <a:t>Pravidla pro obsazování </a:t>
            </a:r>
            <a:r>
              <a:rPr lang="cs-CZ" b="1" dirty="0"/>
              <a:t>sociálních bytů </a:t>
            </a:r>
            <a:r>
              <a:rPr lang="cs-CZ" b="1" dirty="0" smtClean="0"/>
              <a:t>- </a:t>
            </a:r>
            <a:r>
              <a:rPr lang="cs-CZ" i="1" dirty="0" smtClean="0"/>
              <a:t>není povinná, dokládá pouze </a:t>
            </a:r>
            <a:r>
              <a:rPr lang="cs-CZ" i="1" dirty="0"/>
              <a:t>žadatel, který chce získat bodové zvýhodnění projektu</a:t>
            </a:r>
            <a:r>
              <a:rPr lang="cs-CZ" b="1" dirty="0" smtClean="0"/>
              <a:t>.</a:t>
            </a:r>
            <a:endParaRPr lang="cs-CZ" dirty="0"/>
          </a:p>
          <a:p>
            <a:pPr>
              <a:buFont typeface="+mj-lt"/>
              <a:buAutoNum type="arabicPeriod" startAt="11"/>
            </a:pPr>
            <a:r>
              <a:rPr lang="cs-CZ" b="1" dirty="0"/>
              <a:t>Čestné prohlášení o zajištění dostupnosti podpůrné terénní sociální služby pro </a:t>
            </a:r>
            <a:r>
              <a:rPr lang="cs-CZ" b="1" dirty="0" smtClean="0"/>
              <a:t>nájemníky </a:t>
            </a:r>
            <a:r>
              <a:rPr lang="cs-CZ" b="1" dirty="0"/>
              <a:t>bytů </a:t>
            </a:r>
            <a:r>
              <a:rPr lang="cs-CZ" b="1" dirty="0" smtClean="0"/>
              <a:t>- </a:t>
            </a:r>
            <a:r>
              <a:rPr lang="cs-CZ" i="1" dirty="0" smtClean="0"/>
              <a:t>není </a:t>
            </a:r>
            <a:r>
              <a:rPr lang="cs-CZ" i="1" dirty="0"/>
              <a:t>povinná, dokládá pouze žadatel, který chce získat bodové zvýhodnění projektu</a:t>
            </a:r>
            <a:r>
              <a:rPr lang="cs-CZ" b="1" dirty="0"/>
              <a:t>.</a:t>
            </a:r>
            <a:endParaRPr lang="cs-CZ" dirty="0"/>
          </a:p>
          <a:p>
            <a:pPr>
              <a:buFont typeface="+mj-lt"/>
              <a:buAutoNum type="arabicPeriod" startAt="11"/>
            </a:pPr>
            <a:endParaRPr lang="cs-CZ" sz="2000" b="1" dirty="0" smtClean="0"/>
          </a:p>
          <a:p>
            <a:pPr>
              <a:buFont typeface="+mj-lt"/>
              <a:buAutoNum type="arabicPeriod" startAt="6"/>
            </a:pPr>
            <a:endParaRPr lang="cs-CZ" dirty="0" smtClean="0"/>
          </a:p>
          <a:p>
            <a:pPr>
              <a:buFont typeface="+mj-lt"/>
              <a:buAutoNum type="arabicPeriod" startAt="6"/>
            </a:pPr>
            <a:endParaRPr lang="cs-CZ" sz="2000" dirty="0"/>
          </a:p>
        </p:txBody>
      </p:sp>
    </p:spTree>
    <p:extLst>
      <p:ext uri="{BB962C8B-B14F-4D97-AF65-F5344CB8AC3E}">
        <p14:creationId xmlns:p14="http://schemas.microsoft.com/office/powerpoint/2010/main" val="1548720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600"/>
            <a:ext cx="8596668" cy="726040"/>
          </a:xfrm>
        </p:spPr>
        <p:txBody>
          <a:bodyPr>
            <a:normAutofit/>
          </a:bodyPr>
          <a:lstStyle/>
          <a:p>
            <a:r>
              <a:rPr lang="cs-CZ" dirty="0" smtClean="0"/>
              <a:t>Projekty generující příjmy</a:t>
            </a:r>
            <a:endParaRPr lang="cs-CZ" dirty="0"/>
          </a:p>
        </p:txBody>
      </p:sp>
      <p:sp>
        <p:nvSpPr>
          <p:cNvPr id="3" name="Zástupný symbol pro obsah 2"/>
          <p:cNvSpPr>
            <a:spLocks noGrp="1"/>
          </p:cNvSpPr>
          <p:nvPr>
            <p:ph idx="1"/>
          </p:nvPr>
        </p:nvSpPr>
        <p:spPr>
          <a:xfrm>
            <a:off x="677334" y="1335641"/>
            <a:ext cx="8596668" cy="5137078"/>
          </a:xfrm>
        </p:spPr>
        <p:txBody>
          <a:bodyPr>
            <a:normAutofit/>
          </a:bodyPr>
          <a:lstStyle/>
          <a:p>
            <a:r>
              <a:rPr lang="cs-CZ" sz="2000" b="1" dirty="0"/>
              <a:t>Podpora v režimu de </a:t>
            </a:r>
            <a:r>
              <a:rPr lang="cs-CZ" sz="2000" b="1" dirty="0" err="1"/>
              <a:t>minimis</a:t>
            </a:r>
            <a:r>
              <a:rPr lang="cs-CZ" sz="2000" b="1" dirty="0"/>
              <a:t> SOHZ podle nařízení Komise (EU) č. </a:t>
            </a:r>
            <a:r>
              <a:rPr lang="cs-CZ" sz="2000" b="1" dirty="0" smtClean="0"/>
              <a:t>360/2012</a:t>
            </a:r>
          </a:p>
          <a:p>
            <a:pPr lvl="1"/>
            <a:r>
              <a:rPr lang="cs-CZ" sz="1800" dirty="0"/>
              <a:t>U </a:t>
            </a:r>
            <a:r>
              <a:rPr lang="cs-CZ" sz="1800" dirty="0" smtClean="0"/>
              <a:t>těchto projektů </a:t>
            </a:r>
            <a:r>
              <a:rPr lang="cs-CZ" sz="1800" dirty="0"/>
              <a:t>se </a:t>
            </a:r>
            <a:r>
              <a:rPr lang="cs-CZ" sz="1800" dirty="0" smtClean="0"/>
              <a:t>příjmy generované projektem </a:t>
            </a:r>
            <a:r>
              <a:rPr lang="cs-CZ" sz="1800" dirty="0"/>
              <a:t>nesledují a neovlivní výši poskytnuté podpory. </a:t>
            </a:r>
            <a:r>
              <a:rPr lang="cs-CZ" sz="1800" b="1" dirty="0" smtClean="0"/>
              <a:t> </a:t>
            </a:r>
          </a:p>
          <a:p>
            <a:r>
              <a:rPr lang="cs-CZ" sz="2000" b="1" dirty="0"/>
              <a:t>Podpora v souladu s rozhodnutím Komise 2012/21/EU </a:t>
            </a:r>
            <a:r>
              <a:rPr lang="cs-CZ" sz="2000" b="1" dirty="0" smtClean="0"/>
              <a:t>(SOHZ)</a:t>
            </a:r>
          </a:p>
          <a:p>
            <a:pPr lvl="1"/>
            <a:r>
              <a:rPr lang="cs-CZ" sz="1800" dirty="0" smtClean="0"/>
              <a:t>Projekty podléhají </a:t>
            </a:r>
            <a:r>
              <a:rPr lang="cs-CZ" sz="1800" dirty="0"/>
              <a:t>pravidlům veřejné podpory a jsou </a:t>
            </a:r>
            <a:r>
              <a:rPr lang="cs-CZ" sz="1800" dirty="0" smtClean="0"/>
              <a:t>vyloučeny </a:t>
            </a:r>
            <a:r>
              <a:rPr lang="cs-CZ" sz="1800" dirty="0"/>
              <a:t>z aplikace ustanovení čl. 61 a čl. 65 nařízení Evropského parlamentu a Rady (EU) č. 1303/2013 týkající se zohlednění příjmů. </a:t>
            </a:r>
          </a:p>
          <a:p>
            <a:pPr lvl="1"/>
            <a:r>
              <a:rPr lang="cs-CZ" sz="1800" dirty="0"/>
              <a:t>musí být provedeno individuální ověření potřeb </a:t>
            </a:r>
            <a:r>
              <a:rPr lang="cs-CZ" sz="1800" dirty="0" smtClean="0"/>
              <a:t>financování</a:t>
            </a:r>
            <a:endParaRPr lang="cs-CZ" sz="1800" dirty="0"/>
          </a:p>
          <a:p>
            <a:pPr lvl="1"/>
            <a:r>
              <a:rPr lang="cs-CZ" sz="1800" dirty="0"/>
              <a:t>Individuální ověření potřeb financování </a:t>
            </a:r>
            <a:r>
              <a:rPr lang="cs-CZ" sz="1800" dirty="0" smtClean="0"/>
              <a:t>je provedeno </a:t>
            </a:r>
            <a:r>
              <a:rPr lang="cs-CZ" sz="1800" dirty="0"/>
              <a:t>v modulu CBA v MS2014+ </a:t>
            </a:r>
            <a:r>
              <a:rPr lang="cs-CZ" sz="1800" dirty="0" smtClean="0"/>
              <a:t>(součást </a:t>
            </a:r>
            <a:r>
              <a:rPr lang="cs-CZ" sz="1800" dirty="0"/>
              <a:t>žádosti o </a:t>
            </a:r>
            <a:r>
              <a:rPr lang="cs-CZ" sz="1800" dirty="0" smtClean="0"/>
              <a:t>podporu). </a:t>
            </a:r>
          </a:p>
          <a:p>
            <a:pPr lvl="1"/>
            <a:r>
              <a:rPr lang="cs-CZ" sz="1800" b="1" dirty="0" smtClean="0"/>
              <a:t>Maximální </a:t>
            </a:r>
            <a:r>
              <a:rPr lang="cs-CZ" sz="1800" b="1" dirty="0"/>
              <a:t>výše investiční podpory </a:t>
            </a:r>
            <a:r>
              <a:rPr lang="cs-CZ" sz="1800" dirty="0"/>
              <a:t>se stanoví jako rozdíl celkových způsobilých výdajů a diskontovaných čistých příjmů </a:t>
            </a:r>
            <a:r>
              <a:rPr lang="cs-CZ" sz="1800" dirty="0" smtClean="0"/>
              <a:t> </a:t>
            </a:r>
            <a:endParaRPr lang="cs-CZ" sz="2000" dirty="0"/>
          </a:p>
        </p:txBody>
      </p:sp>
    </p:spTree>
    <p:extLst>
      <p:ext uri="{BB962C8B-B14F-4D97-AF65-F5344CB8AC3E}">
        <p14:creationId xmlns:p14="http://schemas.microsoft.com/office/powerpoint/2010/main" val="233658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204134"/>
            <a:ext cx="8596668" cy="1245975"/>
          </a:xfrm>
        </p:spPr>
        <p:txBody>
          <a:bodyPr/>
          <a:lstStyle/>
          <a:p>
            <a:r>
              <a:rPr lang="cs-CZ" dirty="0"/>
              <a:t>Modul CBA - </a:t>
            </a:r>
            <a:r>
              <a:rPr lang="cs-CZ" dirty="0" err="1"/>
              <a:t>Cost</a:t>
            </a:r>
            <a:r>
              <a:rPr lang="cs-CZ" dirty="0"/>
              <a:t> Benefit Analýzy (analýzy nákladů a výnosů)</a:t>
            </a:r>
          </a:p>
        </p:txBody>
      </p:sp>
      <p:sp>
        <p:nvSpPr>
          <p:cNvPr id="3" name="Zástupný symbol pro obsah 2"/>
          <p:cNvSpPr>
            <a:spLocks noGrp="1"/>
          </p:cNvSpPr>
          <p:nvPr>
            <p:ph idx="1"/>
          </p:nvPr>
        </p:nvSpPr>
        <p:spPr>
          <a:xfrm>
            <a:off x="508000" y="1450109"/>
            <a:ext cx="9291782" cy="5217819"/>
          </a:xfrm>
        </p:spPr>
        <p:txBody>
          <a:bodyPr>
            <a:normAutofit fontScale="92500" lnSpcReduction="10000"/>
          </a:bodyPr>
          <a:lstStyle/>
          <a:p>
            <a:r>
              <a:rPr lang="cs-CZ" sz="1900" dirty="0"/>
              <a:t>Pro projekty, </a:t>
            </a:r>
            <a:r>
              <a:rPr lang="cs-CZ" sz="1900" b="1" dirty="0"/>
              <a:t>jejichž celkové způsobilé výdaje jsou nižší nebo rovny 5 mil. Kč, </a:t>
            </a:r>
            <a:r>
              <a:rPr lang="cs-CZ" sz="1900" dirty="0"/>
              <a:t>zpracovává žadatel Studii proveditelnosti ve struktuře uvedené v příloze č. příloze č. 4 těchto </a:t>
            </a:r>
            <a:r>
              <a:rPr lang="cs-CZ" sz="1900" dirty="0" smtClean="0"/>
              <a:t>Specifických pravidel </a:t>
            </a:r>
            <a:r>
              <a:rPr lang="cs-CZ" sz="1900" dirty="0"/>
              <a:t>kromě kapitoly č. 13 Externí efekty socioekonomické </a:t>
            </a:r>
            <a:r>
              <a:rPr lang="cs-CZ" sz="1900" dirty="0" smtClean="0"/>
              <a:t>analýzy. </a:t>
            </a:r>
            <a:r>
              <a:rPr lang="cs-CZ" sz="1900" dirty="0"/>
              <a:t>Pokud se jedná o podporu v souladu s rozhodnutím </a:t>
            </a:r>
            <a:r>
              <a:rPr lang="cs-CZ" sz="1900" dirty="0" smtClean="0"/>
              <a:t>2012/21/EU(tj. SOHZ), </a:t>
            </a:r>
            <a:r>
              <a:rPr lang="cs-CZ" sz="1900" b="1" dirty="0"/>
              <a:t>musí vyplnit v MS2014+ také CBA </a:t>
            </a:r>
            <a:r>
              <a:rPr lang="cs-CZ" sz="1900" b="1" dirty="0" smtClean="0"/>
              <a:t>VP (</a:t>
            </a:r>
            <a:r>
              <a:rPr lang="cs-CZ" sz="1900" dirty="0" smtClean="0"/>
              <a:t>CBA veřejná podpora</a:t>
            </a:r>
            <a:r>
              <a:rPr lang="cs-CZ" sz="1900" b="1" dirty="0" smtClean="0"/>
              <a:t>)</a:t>
            </a:r>
            <a:r>
              <a:rPr lang="cs-CZ" sz="1900" dirty="0" smtClean="0"/>
              <a:t>. </a:t>
            </a:r>
          </a:p>
          <a:p>
            <a:r>
              <a:rPr lang="cs-CZ" sz="1900" dirty="0" smtClean="0"/>
              <a:t>Pro </a:t>
            </a:r>
            <a:r>
              <a:rPr lang="cs-CZ" sz="1900" dirty="0"/>
              <a:t>projekty, </a:t>
            </a:r>
            <a:r>
              <a:rPr lang="cs-CZ" sz="1900" dirty="0" smtClean="0"/>
              <a:t>Pro </a:t>
            </a:r>
            <a:r>
              <a:rPr lang="cs-CZ" sz="1900" dirty="0"/>
              <a:t>projekty s </a:t>
            </a:r>
            <a:r>
              <a:rPr lang="cs-CZ" sz="1900" b="1" dirty="0"/>
              <a:t>celkovými způsobilými výdaji vyššími než 5 mil. Kč </a:t>
            </a:r>
            <a:r>
              <a:rPr lang="cs-CZ" sz="1900" dirty="0"/>
              <a:t>žadatel zpracovává Studii proveditelnosti ve struktuře uvedené v příloze č. </a:t>
            </a:r>
            <a:r>
              <a:rPr lang="cs-CZ" sz="1900" dirty="0" smtClean="0"/>
              <a:t>4 </a:t>
            </a:r>
            <a:r>
              <a:rPr lang="cs-CZ" sz="1900" dirty="0"/>
              <a:t>Specifických pravidel kromě kapitoly č. </a:t>
            </a:r>
            <a:r>
              <a:rPr lang="cs-CZ" sz="1900" dirty="0" smtClean="0"/>
              <a:t>13 </a:t>
            </a:r>
            <a:r>
              <a:rPr lang="cs-CZ" sz="1900" dirty="0"/>
              <a:t>Externí efekty socioekonomické analýzy a </a:t>
            </a:r>
            <a:r>
              <a:rPr lang="cs-CZ" sz="1900" dirty="0" smtClean="0"/>
              <a:t>v </a:t>
            </a:r>
            <a:r>
              <a:rPr lang="cs-CZ" sz="1900" dirty="0"/>
              <a:t>modulu CBA v MS2014+ zpracovává finanční analýzu (FA</a:t>
            </a:r>
            <a:r>
              <a:rPr lang="cs-CZ" sz="1900" dirty="0" smtClean="0"/>
              <a:t>). V případě podpory </a:t>
            </a:r>
            <a:r>
              <a:rPr lang="cs-CZ" sz="1900" dirty="0"/>
              <a:t>v souladu s rozhodnutím 2012/21/EU, </a:t>
            </a:r>
            <a:r>
              <a:rPr lang="cs-CZ" sz="1900" b="1" dirty="0"/>
              <a:t>musí vyplnit také CBA VP</a:t>
            </a:r>
            <a:r>
              <a:rPr lang="cs-CZ" sz="1900" b="1" dirty="0" smtClean="0"/>
              <a:t>.</a:t>
            </a:r>
          </a:p>
          <a:p>
            <a:r>
              <a:rPr lang="cs-CZ" sz="1900" b="1" dirty="0" smtClean="0"/>
              <a:t>Žadatel zakládá v MS 2014+</a:t>
            </a:r>
          </a:p>
          <a:p>
            <a:pPr lvl="1"/>
            <a:r>
              <a:rPr lang="cs-CZ" sz="1700" b="1" dirty="0" smtClean="0"/>
              <a:t>1 samostatný výpočet CBA standardní -  </a:t>
            </a:r>
            <a:r>
              <a:rPr lang="cs-CZ" sz="1700" dirty="0" smtClean="0"/>
              <a:t>p</a:t>
            </a:r>
            <a:r>
              <a:rPr lang="cs-CZ" sz="1800" dirty="0" smtClean="0"/>
              <a:t>rojekt </a:t>
            </a:r>
            <a:r>
              <a:rPr lang="cs-CZ" sz="1800" dirty="0"/>
              <a:t>má CZV&gt;5 mil Kč, je v režimu podpory de </a:t>
            </a:r>
            <a:r>
              <a:rPr lang="cs-CZ" sz="1800" dirty="0" err="1"/>
              <a:t>minimis</a:t>
            </a:r>
            <a:r>
              <a:rPr lang="cs-CZ" sz="1800" dirty="0"/>
              <a:t> </a:t>
            </a:r>
            <a:r>
              <a:rPr lang="cs-CZ" sz="1800" dirty="0" smtClean="0"/>
              <a:t>SOHZ</a:t>
            </a:r>
          </a:p>
          <a:p>
            <a:pPr lvl="1"/>
            <a:r>
              <a:rPr lang="cs-CZ" sz="1800" b="1" dirty="0"/>
              <a:t>1 samostatný výpočet CBA </a:t>
            </a:r>
            <a:r>
              <a:rPr lang="cs-CZ" sz="1800" b="1" dirty="0" smtClean="0"/>
              <a:t>VP - </a:t>
            </a:r>
            <a:r>
              <a:rPr lang="cs-CZ" sz="1800" dirty="0" smtClean="0"/>
              <a:t>projekt </a:t>
            </a:r>
            <a:r>
              <a:rPr lang="cs-CZ" sz="1800" dirty="0"/>
              <a:t>má CZV&lt;5 mil. Kč, je v režimu podpory SOHZ</a:t>
            </a:r>
          </a:p>
          <a:p>
            <a:pPr lvl="1"/>
            <a:r>
              <a:rPr lang="cs-CZ" sz="1800" b="1" dirty="0" smtClean="0"/>
              <a:t>2 samostatné výpočty CBA </a:t>
            </a:r>
            <a:r>
              <a:rPr lang="cs-CZ" sz="1800" dirty="0" smtClean="0"/>
              <a:t>(standardní a VP)- </a:t>
            </a:r>
            <a:r>
              <a:rPr lang="cs-CZ" sz="1800" dirty="0"/>
              <a:t>projekt má </a:t>
            </a:r>
            <a:r>
              <a:rPr lang="cs-CZ" sz="1800" dirty="0" smtClean="0"/>
              <a:t>CZV&gt;5 </a:t>
            </a:r>
            <a:r>
              <a:rPr lang="cs-CZ" sz="1800" dirty="0"/>
              <a:t>mil. Kč, je v režimu podpory </a:t>
            </a:r>
            <a:r>
              <a:rPr lang="cs-CZ" sz="1800" dirty="0" smtClean="0"/>
              <a:t>SOHZ</a:t>
            </a:r>
          </a:p>
          <a:p>
            <a:r>
              <a:rPr lang="cs-CZ" sz="1900" dirty="0" smtClean="0"/>
              <a:t>Postup </a:t>
            </a:r>
            <a:r>
              <a:rPr lang="cs-CZ" sz="1900" dirty="0"/>
              <a:t>pro zpracování CBA je v příloze č.17 Obecných pravidel IROP</a:t>
            </a:r>
          </a:p>
        </p:txBody>
      </p:sp>
    </p:spTree>
    <p:extLst>
      <p:ext uri="{BB962C8B-B14F-4D97-AF65-F5344CB8AC3E}">
        <p14:creationId xmlns:p14="http://schemas.microsoft.com/office/powerpoint/2010/main" val="2843301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77334" y="951345"/>
            <a:ext cx="8596668" cy="5090017"/>
          </a:xfrm>
        </p:spPr>
        <p:txBody>
          <a:bodyPr>
            <a:noAutofit/>
          </a:bodyPr>
          <a:lstStyle/>
          <a:p>
            <a:r>
              <a:rPr lang="cs-CZ" sz="2000" b="1" dirty="0"/>
              <a:t>Přenesená daňová povinnost </a:t>
            </a:r>
          </a:p>
          <a:p>
            <a:pPr lvl="1"/>
            <a:r>
              <a:rPr lang="cs-CZ" sz="1800" dirty="0"/>
              <a:t>Pokud se na příjemce bude vztahovat </a:t>
            </a:r>
            <a:r>
              <a:rPr lang="cs-CZ" sz="1800" b="1" dirty="0"/>
              <a:t>trvalý režim přenesené daňové </a:t>
            </a:r>
            <a:r>
              <a:rPr lang="cs-CZ" sz="1800" dirty="0"/>
              <a:t>povinnosti podle § 92 zákona č. 235/2004 Sb., o dani z přidané hodnoty, v platném znění, a jeho příloh (týká se zejména stavebních a montážních prací) nebo </a:t>
            </a:r>
            <a:r>
              <a:rPr lang="cs-CZ" sz="1800" b="1" dirty="0"/>
              <a:t>dočasný režim přenesené daňové povinnosti </a:t>
            </a:r>
            <a:r>
              <a:rPr lang="cs-CZ" sz="1800" dirty="0"/>
              <a:t>vycházející z téhož zákona a nařízení vlády ČR č. 361/2014, Sb., je nutné postupovat podle Obecných pravidel, kap. 11 Přenesená daňová povinnost. </a:t>
            </a:r>
          </a:p>
          <a:p>
            <a:r>
              <a:rPr lang="cs-CZ" sz="2000" b="1" dirty="0" smtClean="0"/>
              <a:t>Speciální </a:t>
            </a:r>
            <a:r>
              <a:rPr lang="cs-CZ" sz="2000" b="1" dirty="0"/>
              <a:t>úprava předkládání dokumentace na stavební práce </a:t>
            </a:r>
            <a:endParaRPr lang="cs-CZ" sz="2000" dirty="0"/>
          </a:p>
          <a:p>
            <a:pPr lvl="1"/>
            <a:r>
              <a:rPr lang="cs-CZ" sz="1800" dirty="0"/>
              <a:t>Speciální úprava předkládání dokumentace u zakázek na stavební práce je popsána v kap. 6 Obecných pravidel. </a:t>
            </a:r>
          </a:p>
        </p:txBody>
      </p:sp>
    </p:spTree>
    <p:extLst>
      <p:ext uri="{BB962C8B-B14F-4D97-AF65-F5344CB8AC3E}">
        <p14:creationId xmlns:p14="http://schemas.microsoft.com/office/powerpoint/2010/main" val="1531542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267129"/>
            <a:ext cx="8596668" cy="678094"/>
          </a:xfrm>
        </p:spPr>
        <p:txBody>
          <a:bodyPr/>
          <a:lstStyle/>
          <a:p>
            <a:r>
              <a:rPr lang="cs-CZ" dirty="0" smtClean="0"/>
              <a:t>Hodnocení projektů</a:t>
            </a:r>
            <a:endParaRPr lang="cs-CZ" dirty="0"/>
          </a:p>
        </p:txBody>
      </p:sp>
      <p:sp>
        <p:nvSpPr>
          <p:cNvPr id="3" name="Zástupný symbol pro obsah 2"/>
          <p:cNvSpPr>
            <a:spLocks noGrp="1"/>
          </p:cNvSpPr>
          <p:nvPr>
            <p:ph idx="1"/>
          </p:nvPr>
        </p:nvSpPr>
        <p:spPr>
          <a:xfrm>
            <a:off x="677334" y="1043708"/>
            <a:ext cx="9168630" cy="5634493"/>
          </a:xfrm>
        </p:spPr>
        <p:txBody>
          <a:bodyPr>
            <a:normAutofit/>
          </a:bodyPr>
          <a:lstStyle/>
          <a:p>
            <a:r>
              <a:rPr lang="cs-CZ" sz="1900" b="1" dirty="0" smtClean="0"/>
              <a:t>Kritéria formálních náležitostí a přijatelnosti (</a:t>
            </a:r>
            <a:r>
              <a:rPr lang="cs-CZ" sz="1900" b="1" dirty="0" err="1" smtClean="0"/>
              <a:t>FNaP</a:t>
            </a:r>
            <a:r>
              <a:rPr lang="cs-CZ" sz="1900" b="1" dirty="0" smtClean="0"/>
              <a:t>) </a:t>
            </a:r>
            <a:r>
              <a:rPr lang="cs-CZ" sz="1900" dirty="0" smtClean="0"/>
              <a:t>– hodnotí zaměstnanci MAS Ekoregion Úhlava dle stanovených kritérií</a:t>
            </a:r>
          </a:p>
          <a:p>
            <a:r>
              <a:rPr lang="cs-CZ" sz="1900" b="1" dirty="0"/>
              <a:t>Věcné hodnocení </a:t>
            </a:r>
            <a:r>
              <a:rPr lang="cs-CZ" sz="1900" b="1" dirty="0" smtClean="0"/>
              <a:t>(VH)</a:t>
            </a:r>
            <a:r>
              <a:rPr lang="cs-CZ" sz="1900" dirty="0" smtClean="0"/>
              <a:t>- Výběrová komise MAS </a:t>
            </a:r>
            <a:r>
              <a:rPr lang="cs-CZ" sz="1900" dirty="0"/>
              <a:t>formou bodového </a:t>
            </a:r>
            <a:r>
              <a:rPr lang="cs-CZ" sz="1900" dirty="0" smtClean="0"/>
              <a:t>hodnocení </a:t>
            </a:r>
          </a:p>
          <a:p>
            <a:pPr lvl="1"/>
            <a:r>
              <a:rPr lang="cs-CZ" sz="1800" dirty="0" smtClean="0"/>
              <a:t>minimální </a:t>
            </a:r>
            <a:r>
              <a:rPr lang="cs-CZ" sz="1800" dirty="0"/>
              <a:t>bodová hranice pro splnění podmínek věcného hodnocení je </a:t>
            </a:r>
            <a:r>
              <a:rPr lang="cs-CZ" sz="1800" b="1" dirty="0" smtClean="0"/>
              <a:t>15 bodů</a:t>
            </a:r>
          </a:p>
          <a:p>
            <a:pPr lvl="1"/>
            <a:r>
              <a:rPr lang="cs-CZ" sz="1800" dirty="0" smtClean="0"/>
              <a:t>Při </a:t>
            </a:r>
            <a:r>
              <a:rPr lang="cs-CZ" sz="1800" dirty="0"/>
              <a:t>výběru projektů platí pořadí projektů a jejich bodové ohodnocení z věcného hodnocení, nelze jej měnit. </a:t>
            </a:r>
            <a:endParaRPr lang="cs-CZ" sz="1800" dirty="0" smtClean="0"/>
          </a:p>
          <a:p>
            <a:pPr lvl="1"/>
            <a:r>
              <a:rPr lang="cs-CZ" sz="1800" dirty="0" smtClean="0"/>
              <a:t>Programový </a:t>
            </a:r>
            <a:r>
              <a:rPr lang="cs-CZ" sz="1800" dirty="0"/>
              <a:t>výbor může určit náhradní projekty, které uvádí v zápise z jednání</a:t>
            </a:r>
            <a:r>
              <a:rPr lang="cs-CZ" dirty="0"/>
              <a:t>. </a:t>
            </a:r>
            <a:endParaRPr lang="cs-CZ" dirty="0" smtClean="0"/>
          </a:p>
          <a:p>
            <a:r>
              <a:rPr lang="cs-CZ" sz="1900" b="1" dirty="0" smtClean="0"/>
              <a:t>Závěrečné </a:t>
            </a:r>
            <a:r>
              <a:rPr lang="cs-CZ" sz="1900" b="1" dirty="0"/>
              <a:t>ověření způsobilosti </a:t>
            </a:r>
            <a:r>
              <a:rPr lang="cs-CZ" sz="1900" b="1" dirty="0" smtClean="0"/>
              <a:t>projektů</a:t>
            </a:r>
            <a:r>
              <a:rPr lang="cs-CZ" sz="1900" b="1" dirty="0"/>
              <a:t> </a:t>
            </a:r>
            <a:r>
              <a:rPr lang="cs-CZ" sz="1900" dirty="0" smtClean="0"/>
              <a:t>- provádí </a:t>
            </a:r>
            <a:r>
              <a:rPr lang="cs-CZ" sz="1900" dirty="0"/>
              <a:t>CRR  dle Obecných a Specifických pravidel pro žadatele a příjemce </a:t>
            </a:r>
            <a:endParaRPr lang="cs-CZ" sz="1900" dirty="0" smtClean="0"/>
          </a:p>
          <a:p>
            <a:r>
              <a:rPr lang="cs-CZ" sz="1900" dirty="0" smtClean="0"/>
              <a:t>Kritéria hodnocení (</a:t>
            </a:r>
            <a:r>
              <a:rPr lang="cs-CZ" sz="1900" dirty="0" err="1" smtClean="0"/>
              <a:t>FNaP</a:t>
            </a:r>
            <a:r>
              <a:rPr lang="cs-CZ" sz="1900" dirty="0" smtClean="0"/>
              <a:t> a VH) jsou uvedena </a:t>
            </a:r>
            <a:r>
              <a:rPr lang="cs-CZ" sz="1900" dirty="0"/>
              <a:t>u výzvy </a:t>
            </a:r>
            <a:r>
              <a:rPr lang="cs-CZ" sz="1900" dirty="0" smtClean="0"/>
              <a:t>- </a:t>
            </a:r>
            <a:r>
              <a:rPr lang="cs-CZ" sz="1900" dirty="0">
                <a:hlinkClick r:id="rId2"/>
              </a:rPr>
              <a:t>http://</a:t>
            </a:r>
            <a:r>
              <a:rPr lang="cs-CZ" sz="1900" dirty="0" smtClean="0">
                <a:hlinkClick r:id="rId2"/>
              </a:rPr>
              <a:t>ekoregion-uhlava.cz/mistni-akcni-skupina/strategie-uzemi-2014-2020/sclld-14-20/vyzvy/vyzva-4-irop</a:t>
            </a:r>
            <a:endParaRPr lang="cs-CZ" sz="1900" dirty="0" smtClean="0"/>
          </a:p>
          <a:p>
            <a:r>
              <a:rPr lang="cs-CZ" b="1" dirty="0" smtClean="0"/>
              <a:t>Věcné hodnocení MAS</a:t>
            </a:r>
            <a:r>
              <a:rPr lang="cs-CZ" dirty="0" smtClean="0"/>
              <a:t>: zvýhodnění projektů, které pro vybudování sociálních bytů zrekonstruují stávající nevyužívaný objekt, doloží pravidla pro obsazování sociálních bytů a mají zajištěnou dostupnost terénní sociální služby.</a:t>
            </a:r>
          </a:p>
          <a:p>
            <a:pPr>
              <a:buFont typeface="+mj-lt"/>
              <a:buAutoNum type="arabicPeriod" startAt="6"/>
            </a:pPr>
            <a:endParaRPr lang="cs-CZ" dirty="0" smtClean="0"/>
          </a:p>
          <a:p>
            <a:pPr>
              <a:buFont typeface="+mj-lt"/>
              <a:buAutoNum type="arabicPeriod" startAt="6"/>
            </a:pPr>
            <a:endParaRPr lang="cs-CZ" sz="2000" dirty="0"/>
          </a:p>
        </p:txBody>
      </p:sp>
    </p:spTree>
    <p:extLst>
      <p:ext uri="{BB962C8B-B14F-4D97-AF65-F5344CB8AC3E}">
        <p14:creationId xmlns:p14="http://schemas.microsoft.com/office/powerpoint/2010/main" val="14709023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600"/>
            <a:ext cx="8596668" cy="828782"/>
          </a:xfrm>
        </p:spPr>
        <p:txBody>
          <a:bodyPr/>
          <a:lstStyle/>
          <a:p>
            <a:r>
              <a:rPr lang="cs-CZ" dirty="0"/>
              <a:t>Hodnocení projektů</a:t>
            </a:r>
          </a:p>
        </p:txBody>
      </p:sp>
      <p:sp>
        <p:nvSpPr>
          <p:cNvPr id="3" name="Zástupný symbol pro obsah 2"/>
          <p:cNvSpPr>
            <a:spLocks noGrp="1"/>
          </p:cNvSpPr>
          <p:nvPr>
            <p:ph idx="1"/>
          </p:nvPr>
        </p:nvSpPr>
        <p:spPr>
          <a:xfrm>
            <a:off x="677334" y="1674689"/>
            <a:ext cx="8596668" cy="4366674"/>
          </a:xfrm>
        </p:spPr>
        <p:txBody>
          <a:bodyPr/>
          <a:lstStyle/>
          <a:p>
            <a:r>
              <a:rPr lang="cs-CZ" sz="2000" dirty="0"/>
              <a:t>Každý žadatel může podat žádost o přezkum, i když uspěl, nejpozději do 15 kalendářních dnů ode dne doručení oznámení o výsledku hodnocení.</a:t>
            </a:r>
          </a:p>
          <a:p>
            <a:r>
              <a:rPr lang="cs-CZ" sz="2000" dirty="0"/>
              <a:t>Interní postupy MAS Ekoregion Úhlava pro programový rámec </a:t>
            </a:r>
            <a:r>
              <a:rPr lang="cs-CZ" sz="2000" dirty="0" smtClean="0"/>
              <a:t>IROP, kterými se MAS řídí při hodnocení projektů,  </a:t>
            </a:r>
            <a:r>
              <a:rPr lang="cs-CZ" sz="2000" dirty="0"/>
              <a:t>jsou uvedeny na </a:t>
            </a:r>
            <a:r>
              <a:rPr lang="cs-CZ" sz="2000" dirty="0">
                <a:hlinkClick r:id="rId2"/>
              </a:rPr>
              <a:t>http://www.ekoregion-uhlava.cz/mistni-akcni-skupina/strategie-uzemi-2014-2020/sclld-14-20/interni-postupy-irop</a:t>
            </a:r>
            <a:endParaRPr lang="cs-CZ" sz="2000" dirty="0"/>
          </a:p>
          <a:p>
            <a:endParaRPr lang="cs-CZ" dirty="0"/>
          </a:p>
        </p:txBody>
      </p:sp>
    </p:spTree>
    <p:extLst>
      <p:ext uri="{BB962C8B-B14F-4D97-AF65-F5344CB8AC3E}">
        <p14:creationId xmlns:p14="http://schemas.microsoft.com/office/powerpoint/2010/main" val="383664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671281" y="1952090"/>
            <a:ext cx="7921375" cy="3354765"/>
          </a:xfrm>
          <a:prstGeom prst="rect">
            <a:avLst/>
          </a:prstGeom>
          <a:noFill/>
        </p:spPr>
        <p:txBody>
          <a:bodyPr wrap="square" rtlCol="0">
            <a:spAutoFit/>
          </a:bodyPr>
          <a:lstStyle/>
          <a:p>
            <a:pPr algn="ctr"/>
            <a:r>
              <a:rPr lang="cs-CZ" sz="4800" dirty="0" smtClean="0">
                <a:solidFill>
                  <a:schemeClr val="accent1">
                    <a:lumMod val="75000"/>
                  </a:schemeClr>
                </a:solidFill>
              </a:rPr>
              <a:t>Děkujeme za pozornost.</a:t>
            </a:r>
          </a:p>
          <a:p>
            <a:pPr algn="ctr"/>
            <a:endParaRPr lang="cs-CZ" sz="2400" dirty="0" smtClean="0">
              <a:solidFill>
                <a:schemeClr val="accent1">
                  <a:lumMod val="75000"/>
                </a:schemeClr>
              </a:solidFill>
            </a:endParaRPr>
          </a:p>
          <a:p>
            <a:pPr algn="ctr"/>
            <a:r>
              <a:rPr lang="cs-CZ" sz="2400" dirty="0" smtClean="0">
                <a:solidFill>
                  <a:schemeClr val="accent1">
                    <a:lumMod val="75000"/>
                  </a:schemeClr>
                </a:solidFill>
              </a:rPr>
              <a:t>Gabriela Šindlerová</a:t>
            </a:r>
          </a:p>
          <a:p>
            <a:pPr algn="ctr"/>
            <a:r>
              <a:rPr lang="cs-CZ" sz="2000" dirty="0" smtClean="0">
                <a:solidFill>
                  <a:schemeClr val="accent1">
                    <a:lumMod val="75000"/>
                  </a:schemeClr>
                </a:solidFill>
              </a:rPr>
              <a:t>sindlerova@ekoregion-uhlava.cz</a:t>
            </a:r>
          </a:p>
          <a:p>
            <a:pPr algn="ctr"/>
            <a:r>
              <a:rPr lang="cs-CZ" sz="2400" dirty="0" smtClean="0">
                <a:solidFill>
                  <a:schemeClr val="accent1">
                    <a:lumMod val="75000"/>
                  </a:schemeClr>
                </a:solidFill>
              </a:rPr>
              <a:t>Tomáš Havránek</a:t>
            </a:r>
          </a:p>
          <a:p>
            <a:pPr algn="ctr"/>
            <a:r>
              <a:rPr lang="cs-CZ" sz="2000" dirty="0" smtClean="0">
                <a:solidFill>
                  <a:schemeClr val="accent1">
                    <a:lumMod val="75000"/>
                  </a:schemeClr>
                </a:solidFill>
              </a:rPr>
              <a:t>havranek@ekoregion-uhlava.cz</a:t>
            </a:r>
            <a:endParaRPr lang="cs-CZ" sz="2000" dirty="0">
              <a:solidFill>
                <a:schemeClr val="accent1">
                  <a:lumMod val="75000"/>
                </a:schemeClr>
              </a:solidFill>
            </a:endParaRPr>
          </a:p>
          <a:p>
            <a:pPr algn="ctr"/>
            <a:endParaRPr lang="cs-CZ" sz="2400" dirty="0" smtClean="0">
              <a:solidFill>
                <a:schemeClr val="accent1">
                  <a:lumMod val="75000"/>
                </a:schemeClr>
              </a:solidFill>
            </a:endParaRPr>
          </a:p>
          <a:p>
            <a:endParaRPr lang="cs-CZ" sz="2000" dirty="0">
              <a:solidFill>
                <a:schemeClr val="accent1">
                  <a:lumMod val="75000"/>
                </a:schemeClr>
              </a:solidFill>
            </a:endParaRPr>
          </a:p>
        </p:txBody>
      </p:sp>
    </p:spTree>
    <p:extLst>
      <p:ext uri="{BB962C8B-B14F-4D97-AF65-F5344CB8AC3E}">
        <p14:creationId xmlns:p14="http://schemas.microsoft.com/office/powerpoint/2010/main" val="278222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198634"/>
            <a:ext cx="8596668" cy="1320800"/>
          </a:xfrm>
        </p:spPr>
        <p:txBody>
          <a:bodyPr/>
          <a:lstStyle/>
          <a:p>
            <a:r>
              <a:rPr lang="cs-CZ" dirty="0" smtClean="0"/>
              <a:t>Programový rámec IROP</a:t>
            </a:r>
            <a:br>
              <a:rPr lang="cs-CZ" dirty="0" smtClean="0"/>
            </a:br>
            <a:r>
              <a:rPr lang="cs-CZ" dirty="0" smtClean="0"/>
              <a:t>Sociální bydlení</a:t>
            </a:r>
            <a:endParaRPr lang="cs-CZ" dirty="0"/>
          </a:p>
        </p:txBody>
      </p:sp>
      <p:sp>
        <p:nvSpPr>
          <p:cNvPr id="3" name="Zástupný symbol pro obsah 2"/>
          <p:cNvSpPr>
            <a:spLocks noGrp="1"/>
          </p:cNvSpPr>
          <p:nvPr>
            <p:ph idx="1"/>
          </p:nvPr>
        </p:nvSpPr>
        <p:spPr>
          <a:xfrm>
            <a:off x="677334" y="1519433"/>
            <a:ext cx="8596668" cy="4659693"/>
          </a:xfrm>
        </p:spPr>
        <p:txBody>
          <a:bodyPr>
            <a:noAutofit/>
          </a:bodyPr>
          <a:lstStyle/>
          <a:p>
            <a:r>
              <a:rPr lang="cs-CZ" sz="2000" dirty="0" smtClean="0"/>
              <a:t>Příjem žádostí od  1.7.2019 do 31.7.2019 (12:00) v systému </a:t>
            </a:r>
            <a:r>
              <a:rPr lang="cs-CZ" sz="2000" dirty="0"/>
              <a:t>MS2014+ (</a:t>
            </a:r>
            <a:r>
              <a:rPr lang="cs-CZ" sz="2000" dirty="0">
                <a:hlinkClick r:id="rId2"/>
              </a:rPr>
              <a:t>https://mseu.mssf.cz</a:t>
            </a:r>
            <a:r>
              <a:rPr lang="cs-CZ" sz="2000" dirty="0" smtClean="0">
                <a:hlinkClick r:id="rId2"/>
              </a:rPr>
              <a:t>/</a:t>
            </a:r>
            <a:r>
              <a:rPr lang="cs-CZ" sz="2000" dirty="0" smtClean="0"/>
              <a:t>)</a:t>
            </a:r>
          </a:p>
          <a:p>
            <a:r>
              <a:rPr lang="cs-CZ" sz="2000" dirty="0" smtClean="0"/>
              <a:t>Zahájení realizace projektu/způsobilé výdaje: nejdříve od 1.1.2014 </a:t>
            </a:r>
          </a:p>
          <a:p>
            <a:r>
              <a:rPr lang="cs-CZ" sz="2000" dirty="0" smtClean="0"/>
              <a:t>Ukončení realizace projektu: nejpozději do 30.6.2023 </a:t>
            </a:r>
          </a:p>
          <a:p>
            <a:pPr lvl="1"/>
            <a:r>
              <a:rPr lang="cs-CZ" sz="1800" dirty="0"/>
              <a:t>Realizace </a:t>
            </a:r>
            <a:r>
              <a:rPr lang="cs-CZ" sz="1800" dirty="0" smtClean="0"/>
              <a:t>projektu zároveň </a:t>
            </a:r>
            <a:r>
              <a:rPr lang="cs-CZ" sz="1800" dirty="0"/>
              <a:t>nesmí být ukončena před podáním žádosti </a:t>
            </a:r>
          </a:p>
          <a:p>
            <a:r>
              <a:rPr lang="cs-CZ" sz="2000" dirty="0" smtClean="0"/>
              <a:t>Alokace </a:t>
            </a:r>
            <a:r>
              <a:rPr lang="cs-CZ" sz="2000" dirty="0"/>
              <a:t>výzvy: </a:t>
            </a:r>
            <a:r>
              <a:rPr lang="cs-CZ" sz="2000" dirty="0" smtClean="0"/>
              <a:t>3 684 000 Kč</a:t>
            </a:r>
          </a:p>
          <a:p>
            <a:pPr lvl="1"/>
            <a:r>
              <a:rPr lang="cs-CZ" sz="1800" dirty="0"/>
              <a:t>Minimální celkové způsobilé výdaje 100 000 Kč</a:t>
            </a:r>
          </a:p>
          <a:p>
            <a:pPr lvl="1"/>
            <a:r>
              <a:rPr lang="cs-CZ" sz="1800" dirty="0"/>
              <a:t>Maximální celkové způsobilé výdaje </a:t>
            </a:r>
            <a:r>
              <a:rPr lang="cs-CZ" sz="1800" dirty="0" smtClean="0"/>
              <a:t>3 684 000 Kč </a:t>
            </a:r>
          </a:p>
          <a:p>
            <a:r>
              <a:rPr lang="cs-CZ" sz="2000" dirty="0" smtClean="0"/>
              <a:t>Míra podpory 95% EU; 5% příjemce</a:t>
            </a:r>
          </a:p>
          <a:p>
            <a:r>
              <a:rPr lang="cs-CZ" sz="2000" dirty="0" smtClean="0"/>
              <a:t>Financování ex-post</a:t>
            </a:r>
          </a:p>
          <a:p>
            <a:r>
              <a:rPr lang="cs-CZ" sz="2000" dirty="0"/>
              <a:t>Žadatel si </a:t>
            </a:r>
            <a:r>
              <a:rPr lang="cs-CZ" sz="2000" dirty="0" smtClean="0"/>
              <a:t>volí </a:t>
            </a:r>
            <a:r>
              <a:rPr lang="cs-CZ" sz="2000" dirty="0"/>
              <a:t>jeden z typů režimu veřejné </a:t>
            </a:r>
            <a:r>
              <a:rPr lang="cs-CZ" sz="2000" dirty="0" smtClean="0"/>
              <a:t>podpory</a:t>
            </a:r>
            <a:endParaRPr lang="cs-CZ" sz="2000" dirty="0"/>
          </a:p>
        </p:txBody>
      </p:sp>
    </p:spTree>
    <p:extLst>
      <p:ext uri="{BB962C8B-B14F-4D97-AF65-F5344CB8AC3E}">
        <p14:creationId xmlns:p14="http://schemas.microsoft.com/office/powerpoint/2010/main" val="3214974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6570" y="151310"/>
            <a:ext cx="8596668" cy="679963"/>
          </a:xfrm>
        </p:spPr>
        <p:txBody>
          <a:bodyPr/>
          <a:lstStyle/>
          <a:p>
            <a:r>
              <a:rPr lang="cs-CZ" dirty="0" smtClean="0"/>
              <a:t>Veřejná podpora</a:t>
            </a:r>
            <a:endParaRPr lang="cs-CZ" dirty="0"/>
          </a:p>
        </p:txBody>
      </p:sp>
      <p:sp>
        <p:nvSpPr>
          <p:cNvPr id="3" name="Zástupný symbol pro obsah 2"/>
          <p:cNvSpPr>
            <a:spLocks noGrp="1"/>
          </p:cNvSpPr>
          <p:nvPr>
            <p:ph idx="1"/>
          </p:nvPr>
        </p:nvSpPr>
        <p:spPr>
          <a:xfrm>
            <a:off x="406401" y="831274"/>
            <a:ext cx="9688944" cy="6026726"/>
          </a:xfrm>
        </p:spPr>
        <p:txBody>
          <a:bodyPr>
            <a:normAutofit fontScale="92500" lnSpcReduction="10000"/>
          </a:bodyPr>
          <a:lstStyle/>
          <a:p>
            <a:r>
              <a:rPr lang="cs-CZ" sz="2200" b="1" dirty="0" smtClean="0"/>
              <a:t>Podpora SOHZ (</a:t>
            </a:r>
            <a:r>
              <a:rPr lang="cs-CZ" sz="1900" b="1" dirty="0" smtClean="0"/>
              <a:t>dle </a:t>
            </a:r>
            <a:r>
              <a:rPr lang="cs-CZ" sz="1900" b="1" dirty="0"/>
              <a:t>rozhodnutí Komise </a:t>
            </a:r>
            <a:r>
              <a:rPr lang="cs-CZ" sz="1900" b="1" dirty="0" smtClean="0"/>
              <a:t>2012/21/EU) - </a:t>
            </a:r>
            <a:r>
              <a:rPr lang="cs-CZ" sz="1700" dirty="0" smtClean="0"/>
              <a:t>Podpora </a:t>
            </a:r>
            <a:r>
              <a:rPr lang="cs-CZ" sz="1700" dirty="0"/>
              <a:t>dle </a:t>
            </a:r>
            <a:r>
              <a:rPr lang="cs-CZ" sz="1700" b="1" dirty="0"/>
              <a:t>rozhodnutí Komise (EU) ze dne 20. prosince 2011 </a:t>
            </a:r>
            <a:r>
              <a:rPr lang="cs-CZ" sz="1700" dirty="0"/>
              <a:t>o použití článku 106 odst. 2 SFEU na státní podporu ve formě vyrovnávací platby za závazek veřejné služby udělené určitým podnikům pověřeným poskytování služeb obecného hospodářského zájmu (2012/21/EU), </a:t>
            </a:r>
          </a:p>
          <a:p>
            <a:pPr lvl="1"/>
            <a:r>
              <a:rPr lang="cs-CZ" sz="1700" b="1" dirty="0" smtClean="0"/>
              <a:t>Žadatel </a:t>
            </a:r>
            <a:r>
              <a:rPr lang="cs-CZ" sz="1700" b="1" dirty="0"/>
              <a:t>musí být pověřen </a:t>
            </a:r>
            <a:r>
              <a:rPr lang="cs-CZ" sz="1700" b="1" dirty="0" smtClean="0"/>
              <a:t>MMR ČR </a:t>
            </a:r>
            <a:r>
              <a:rPr lang="cs-CZ" sz="1700" dirty="0" smtClean="0"/>
              <a:t>výkonem </a:t>
            </a:r>
            <a:r>
              <a:rPr lang="cs-CZ" sz="1700" dirty="0"/>
              <a:t>služby obecného hospodářského zájmu (dále jen „SOHZ“), která spočívá v poskytování sociálního bydlení dle podmínek stanovených </a:t>
            </a:r>
            <a:r>
              <a:rPr lang="cs-CZ" sz="1700" dirty="0" smtClean="0"/>
              <a:t>ve Specifických pravidlech (</a:t>
            </a:r>
            <a:r>
              <a:rPr lang="cs-CZ" sz="1700" dirty="0"/>
              <a:t>Vzor </a:t>
            </a:r>
            <a:r>
              <a:rPr lang="cs-CZ" sz="1700" i="1" dirty="0"/>
              <a:t>Žádosti o pověření k výkonu SOHZ sociální bydlení </a:t>
            </a:r>
            <a:r>
              <a:rPr lang="cs-CZ" sz="1700" dirty="0" smtClean="0"/>
              <a:t>je v příloze </a:t>
            </a:r>
            <a:r>
              <a:rPr lang="cs-CZ" sz="1700" dirty="0"/>
              <a:t>č. 6 </a:t>
            </a:r>
            <a:r>
              <a:rPr lang="cs-CZ" sz="1700" dirty="0" smtClean="0"/>
              <a:t>těchto pravidel) </a:t>
            </a:r>
            <a:endParaRPr lang="cs-CZ" sz="1900" dirty="0" smtClean="0"/>
          </a:p>
          <a:p>
            <a:r>
              <a:rPr lang="cs-CZ" sz="2200" b="1" dirty="0" smtClean="0"/>
              <a:t>Podpora de </a:t>
            </a:r>
            <a:r>
              <a:rPr lang="cs-CZ" sz="2200" b="1" dirty="0" err="1" smtClean="0"/>
              <a:t>minimis</a:t>
            </a:r>
            <a:r>
              <a:rPr lang="cs-CZ" sz="2200" b="1" dirty="0" smtClean="0"/>
              <a:t> SOHZ -</a:t>
            </a:r>
            <a:r>
              <a:rPr lang="cs-CZ" sz="1700" dirty="0" smtClean="0"/>
              <a:t>Podpora </a:t>
            </a:r>
            <a:r>
              <a:rPr lang="cs-CZ" sz="1700" dirty="0"/>
              <a:t>dle </a:t>
            </a:r>
            <a:r>
              <a:rPr lang="cs-CZ" sz="1700" b="1" dirty="0"/>
              <a:t>nařízení Komise (EU) č. 360/2012 ze </a:t>
            </a:r>
            <a:r>
              <a:rPr lang="cs-CZ" sz="1700" dirty="0"/>
              <a:t>dne 25. dubna 2012 o použití článků 107 a 108 SFEU na podporu </a:t>
            </a:r>
            <a:r>
              <a:rPr lang="cs-CZ" sz="1700" b="1" dirty="0"/>
              <a:t>de </a:t>
            </a:r>
            <a:r>
              <a:rPr lang="cs-CZ" sz="1700" b="1" dirty="0" err="1"/>
              <a:t>minimis</a:t>
            </a:r>
            <a:r>
              <a:rPr lang="cs-CZ" sz="1700" b="1" dirty="0"/>
              <a:t> </a:t>
            </a:r>
            <a:r>
              <a:rPr lang="cs-CZ" sz="1700" dirty="0"/>
              <a:t>udílenou podnikům poskytujícím služby obecného hospodářského </a:t>
            </a:r>
            <a:r>
              <a:rPr lang="cs-CZ" sz="1700" dirty="0" smtClean="0"/>
              <a:t>zájmu</a:t>
            </a:r>
          </a:p>
          <a:p>
            <a:pPr lvl="1"/>
            <a:r>
              <a:rPr lang="cs-CZ" sz="1700" dirty="0"/>
              <a:t>V případě, že žadatel bude čerpat podporu v režimu de </a:t>
            </a:r>
            <a:r>
              <a:rPr lang="cs-CZ" sz="1700" dirty="0" err="1"/>
              <a:t>minimis</a:t>
            </a:r>
            <a:r>
              <a:rPr lang="cs-CZ" sz="1700" dirty="0"/>
              <a:t> SOHZ, není nutné dokládat potvrzení a žadateli nebude vystaven Pověřovací akt. </a:t>
            </a:r>
            <a:endParaRPr lang="cs-CZ" sz="1700" dirty="0" smtClean="0"/>
          </a:p>
          <a:p>
            <a:pPr lvl="1"/>
            <a:r>
              <a:rPr lang="cs-CZ" sz="1900" dirty="0"/>
              <a:t>V případě podpory v </a:t>
            </a:r>
            <a:r>
              <a:rPr lang="cs-CZ" sz="1900" dirty="0" smtClean="0"/>
              <a:t>režimu </a:t>
            </a:r>
            <a:r>
              <a:rPr lang="cs-CZ" sz="1900" dirty="0"/>
              <a:t>de </a:t>
            </a:r>
            <a:r>
              <a:rPr lang="cs-CZ" sz="1900" dirty="0" err="1"/>
              <a:t>minimis</a:t>
            </a:r>
            <a:r>
              <a:rPr lang="cs-CZ" sz="1900" dirty="0"/>
              <a:t> platí, že maximální výše celkových způsobilých výdajů  </a:t>
            </a:r>
            <a:r>
              <a:rPr lang="cs-CZ" sz="1900" dirty="0" smtClean="0"/>
              <a:t>(EFRR  +  </a:t>
            </a:r>
            <a:r>
              <a:rPr lang="cs-CZ" sz="1900" dirty="0"/>
              <a:t>SR) </a:t>
            </a:r>
            <a:r>
              <a:rPr lang="cs-CZ" sz="1900" dirty="0" smtClean="0"/>
              <a:t>je </a:t>
            </a:r>
            <a:r>
              <a:rPr lang="cs-CZ" sz="1900" dirty="0"/>
              <a:t>za dvě rozhodná období a běžný  fiskální </a:t>
            </a:r>
            <a:r>
              <a:rPr lang="cs-CZ" sz="1900" dirty="0" smtClean="0"/>
              <a:t> pro:</a:t>
            </a:r>
            <a:endParaRPr lang="cs-CZ" sz="1900" dirty="0"/>
          </a:p>
          <a:p>
            <a:pPr lvl="2"/>
            <a:r>
              <a:rPr lang="cs-CZ" sz="1700" dirty="0"/>
              <a:t>obec: 15 000 000,-Kč</a:t>
            </a:r>
          </a:p>
          <a:p>
            <a:pPr lvl="2"/>
            <a:r>
              <a:rPr lang="cs-CZ" sz="1700" dirty="0"/>
              <a:t>NNO, církve a církevní organizace: 14 210 000,-Kč</a:t>
            </a:r>
          </a:p>
          <a:p>
            <a:r>
              <a:rPr lang="cs-CZ" sz="1900" i="1" dirty="0" smtClean="0"/>
              <a:t>Doba </a:t>
            </a:r>
            <a:r>
              <a:rPr lang="cs-CZ" sz="1900" i="1" dirty="0"/>
              <a:t>výkonu SOHZ sociálního bydlení v souladu s podmínkami výzvy je stanovena na dobu 20 </a:t>
            </a:r>
            <a:r>
              <a:rPr lang="cs-CZ" sz="1900" i="1" dirty="0" smtClean="0"/>
              <a:t>let bez ohledu na režim podpory. </a:t>
            </a:r>
            <a:r>
              <a:rPr lang="cs-CZ" sz="1900" i="1" dirty="0"/>
              <a:t>Po tuto dobu musí poskytovatel plnit podmínky vyplývající </a:t>
            </a:r>
            <a:r>
              <a:rPr lang="cs-CZ" sz="1900" i="1" dirty="0" smtClean="0"/>
              <a:t>ze Specifických pravidel(viz </a:t>
            </a:r>
            <a:r>
              <a:rPr lang="cs-CZ" sz="1900" i="1" dirty="0"/>
              <a:t>kapitola 8. </a:t>
            </a:r>
            <a:r>
              <a:rPr lang="cs-CZ" sz="1900" i="1" dirty="0" smtClean="0"/>
              <a:t>Udržitelnost)</a:t>
            </a:r>
            <a:endParaRPr lang="cs-CZ" sz="2200" i="1" dirty="0"/>
          </a:p>
          <a:p>
            <a:pPr lvl="1"/>
            <a:endParaRPr lang="pl-PL" i="1" dirty="0"/>
          </a:p>
        </p:txBody>
      </p:sp>
    </p:spTree>
    <p:extLst>
      <p:ext uri="{BB962C8B-B14F-4D97-AF65-F5344CB8AC3E}">
        <p14:creationId xmlns:p14="http://schemas.microsoft.com/office/powerpoint/2010/main" val="2700590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184728"/>
            <a:ext cx="8596668" cy="895928"/>
          </a:xfrm>
        </p:spPr>
        <p:txBody>
          <a:bodyPr>
            <a:normAutofit/>
          </a:bodyPr>
          <a:lstStyle/>
          <a:p>
            <a:r>
              <a:rPr lang="cs-CZ" dirty="0" smtClean="0"/>
              <a:t>Zacílení podpory -Podporované aktivity</a:t>
            </a:r>
            <a:endParaRPr lang="cs-CZ" dirty="0"/>
          </a:p>
        </p:txBody>
      </p:sp>
      <p:sp>
        <p:nvSpPr>
          <p:cNvPr id="3" name="Zástupný symbol pro obsah 2"/>
          <p:cNvSpPr>
            <a:spLocks noGrp="1"/>
          </p:cNvSpPr>
          <p:nvPr>
            <p:ph idx="1"/>
          </p:nvPr>
        </p:nvSpPr>
        <p:spPr>
          <a:xfrm>
            <a:off x="677334" y="1080656"/>
            <a:ext cx="8596668" cy="5643417"/>
          </a:xfrm>
        </p:spPr>
        <p:txBody>
          <a:bodyPr>
            <a:normAutofit/>
          </a:bodyPr>
          <a:lstStyle/>
          <a:p>
            <a:r>
              <a:rPr lang="cs-CZ" sz="2000" b="1" dirty="0" smtClean="0"/>
              <a:t>Sociální </a:t>
            </a:r>
            <a:r>
              <a:rPr lang="cs-CZ" sz="2000" b="1" dirty="0"/>
              <a:t>bydlení </a:t>
            </a:r>
          </a:p>
          <a:p>
            <a:pPr lvl="1"/>
            <a:r>
              <a:rPr lang="cs-CZ" sz="1800" dirty="0"/>
              <a:t>t</a:t>
            </a:r>
            <a:r>
              <a:rPr lang="cs-CZ" sz="1800" dirty="0" smtClean="0"/>
              <a:t>j. pořízení </a:t>
            </a:r>
            <a:r>
              <a:rPr lang="cs-CZ" sz="1800" dirty="0"/>
              <a:t>bytů, bytových domů, nebytových prostor a jejich adaptace pro potřeby sociálního bydlení a pořízení nezbytného základního vybavení těchto </a:t>
            </a:r>
            <a:r>
              <a:rPr lang="cs-CZ" sz="1800" dirty="0" smtClean="0"/>
              <a:t>bytů</a:t>
            </a:r>
          </a:p>
          <a:p>
            <a:r>
              <a:rPr lang="cs-CZ" dirty="0" smtClean="0"/>
              <a:t>Sociální </a:t>
            </a:r>
            <a:r>
              <a:rPr lang="cs-CZ" dirty="0"/>
              <a:t>bydlení musí splňovat parametry stanovené pro IROP, které jsou uvedeny ve Specifických pravidlech výzvy, kap. 3.5 (</a:t>
            </a:r>
            <a:r>
              <a:rPr lang="cs-CZ" dirty="0">
                <a:hlinkClick r:id="rId2"/>
              </a:rPr>
              <a:t>http://irop.mmr.cz/</a:t>
            </a:r>
            <a:r>
              <a:rPr lang="cs-CZ" dirty="0" err="1">
                <a:hlinkClick r:id="rId2"/>
              </a:rPr>
              <a:t>cs</a:t>
            </a:r>
            <a:r>
              <a:rPr lang="cs-CZ" dirty="0">
                <a:hlinkClick r:id="rId2"/>
              </a:rPr>
              <a:t>/</a:t>
            </a:r>
            <a:r>
              <a:rPr lang="cs-CZ" dirty="0" err="1">
                <a:hlinkClick r:id="rId2"/>
              </a:rPr>
              <a:t>Vyzvy</a:t>
            </a:r>
            <a:r>
              <a:rPr lang="cs-CZ" dirty="0">
                <a:hlinkClick r:id="rId2"/>
              </a:rPr>
              <a:t>/Seznam/Vyzva-c-85-Socialni-bydleni-in-projekty-CLLD</a:t>
            </a:r>
            <a:r>
              <a:rPr lang="cs-CZ" dirty="0" smtClean="0"/>
              <a:t>).</a:t>
            </a:r>
            <a:r>
              <a:rPr lang="cs-CZ" dirty="0"/>
              <a:t> </a:t>
            </a:r>
            <a:endParaRPr lang="cs-CZ" dirty="0" smtClean="0"/>
          </a:p>
          <a:p>
            <a:r>
              <a:rPr lang="cs-CZ" dirty="0" smtClean="0"/>
              <a:t>Je </a:t>
            </a:r>
            <a:r>
              <a:rPr lang="cs-CZ" dirty="0"/>
              <a:t>určeno pro osoby, které v důsledku nepříznivých životních okolností nemají přístup k bydlení a jsou schopné plnit povinnosti vyplývající z nájemního vztahu. </a:t>
            </a:r>
          </a:p>
          <a:p>
            <a:r>
              <a:rPr lang="cs-CZ" dirty="0" smtClean="0"/>
              <a:t>Pokud </a:t>
            </a:r>
            <a:r>
              <a:rPr lang="cs-CZ" dirty="0"/>
              <a:t>má objekt, nebo vchod bytového domu se samostatným číslem popisným více než 12 bytových jednotek, počet sociálních bytů v objektu nebo vchodu se samostatným číslem popisným nepřekročí součet 12 sociálních bytů a podílu max. 20 % z celkového počtu bytů </a:t>
            </a:r>
            <a:r>
              <a:rPr lang="cs-CZ" dirty="0" smtClean="0"/>
              <a:t>nad </a:t>
            </a:r>
            <a:r>
              <a:rPr lang="cs-CZ" dirty="0"/>
              <a:t>hranicí 12 bytových jednotek, podíl se vždy zaokrouhluje dolů na celé bytové jednotky. </a:t>
            </a:r>
            <a:endParaRPr lang="cs-CZ" dirty="0" smtClean="0"/>
          </a:p>
          <a:p>
            <a:r>
              <a:rPr lang="cs-CZ" dirty="0"/>
              <a:t>Ubytovny a zařízení dočasného nestandardního ubytování nejsou </a:t>
            </a:r>
            <a:r>
              <a:rPr lang="cs-CZ" dirty="0" smtClean="0"/>
              <a:t>podporovány.</a:t>
            </a:r>
          </a:p>
          <a:p>
            <a:pPr marL="457200" lvl="1" indent="0">
              <a:buNone/>
            </a:pPr>
            <a:endParaRPr lang="cs-CZ" dirty="0" smtClean="0"/>
          </a:p>
        </p:txBody>
      </p:sp>
    </p:spTree>
    <p:extLst>
      <p:ext uri="{BB962C8B-B14F-4D97-AF65-F5344CB8AC3E}">
        <p14:creationId xmlns:p14="http://schemas.microsoft.com/office/powerpoint/2010/main" val="4101584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341745"/>
            <a:ext cx="8596668" cy="1320800"/>
          </a:xfrm>
        </p:spPr>
        <p:txBody>
          <a:bodyPr/>
          <a:lstStyle/>
          <a:p>
            <a:r>
              <a:rPr lang="cs-CZ" dirty="0"/>
              <a:t>Sociální bydlení </a:t>
            </a:r>
            <a:r>
              <a:rPr lang="cs-CZ" dirty="0" smtClean="0"/>
              <a:t/>
            </a:r>
            <a:br>
              <a:rPr lang="cs-CZ" dirty="0" smtClean="0"/>
            </a:br>
            <a:r>
              <a:rPr lang="cs-CZ" dirty="0" smtClean="0"/>
              <a:t>Parametry </a:t>
            </a:r>
            <a:r>
              <a:rPr lang="cs-CZ" dirty="0"/>
              <a:t>stanovené pro IROP</a:t>
            </a:r>
          </a:p>
        </p:txBody>
      </p:sp>
      <p:sp>
        <p:nvSpPr>
          <p:cNvPr id="3" name="Zástupný symbol pro obsah 2"/>
          <p:cNvSpPr>
            <a:spLocks noGrp="1"/>
          </p:cNvSpPr>
          <p:nvPr>
            <p:ph idx="1"/>
          </p:nvPr>
        </p:nvSpPr>
        <p:spPr>
          <a:xfrm>
            <a:off x="677334" y="1533237"/>
            <a:ext cx="8596668" cy="4932218"/>
          </a:xfrm>
        </p:spPr>
        <p:txBody>
          <a:bodyPr>
            <a:normAutofit lnSpcReduction="10000"/>
          </a:bodyPr>
          <a:lstStyle/>
          <a:p>
            <a:r>
              <a:rPr lang="cs-CZ" dirty="0" smtClean="0"/>
              <a:t>splňuje </a:t>
            </a:r>
            <a:r>
              <a:rPr lang="cs-CZ" dirty="0"/>
              <a:t>stavebně technické parametry dané stavebními předpisy budov pro bydlení, </a:t>
            </a:r>
          </a:p>
          <a:p>
            <a:r>
              <a:rPr lang="cs-CZ" dirty="0" smtClean="0"/>
              <a:t>sociálním </a:t>
            </a:r>
            <a:r>
              <a:rPr lang="cs-CZ" dirty="0"/>
              <a:t>bytem se rozumí standardní bytová jednotka se základním vybavením bez nábytku (byt bude vybaven umyvadlem, sprchou nebo vanou, WC, kuchyňskou linkou, varnou deskou a troubou), </a:t>
            </a:r>
          </a:p>
          <a:p>
            <a:r>
              <a:rPr lang="cs-CZ" dirty="0" smtClean="0"/>
              <a:t>je </a:t>
            </a:r>
            <a:r>
              <a:rPr lang="cs-CZ" dirty="0"/>
              <a:t>určeno osobám z cílových skupin, tj. osobám v bytové nouzi, </a:t>
            </a:r>
          </a:p>
          <a:p>
            <a:r>
              <a:rPr lang="cs-CZ" dirty="0" smtClean="0"/>
              <a:t>sociální </a:t>
            </a:r>
            <a:r>
              <a:rPr lang="cs-CZ" dirty="0"/>
              <a:t>byt musí být umístěný v zastavěném nebo zastavitelném území podle územního </a:t>
            </a:r>
            <a:r>
              <a:rPr lang="cs-CZ" dirty="0" smtClean="0"/>
              <a:t>plánu a  umístěn </a:t>
            </a:r>
            <a:r>
              <a:rPr lang="cs-CZ" dirty="0"/>
              <a:t>v lokalitě, která nevede k segregaci cílové skupiny, </a:t>
            </a:r>
          </a:p>
          <a:p>
            <a:r>
              <a:rPr lang="cs-CZ" dirty="0" smtClean="0"/>
              <a:t>Sociální byty </a:t>
            </a:r>
            <a:r>
              <a:rPr lang="cs-CZ" dirty="0"/>
              <a:t>musí být umístěny v běžné zástavbě s občanskou vybaveností, </a:t>
            </a:r>
          </a:p>
          <a:p>
            <a:r>
              <a:rPr lang="cs-CZ" dirty="0" smtClean="0"/>
              <a:t>v </a:t>
            </a:r>
            <a:r>
              <a:rPr lang="cs-CZ" dirty="0"/>
              <a:t>lokalitě musí být zajištěná veřejná doprava, </a:t>
            </a:r>
          </a:p>
          <a:p>
            <a:r>
              <a:rPr lang="cs-CZ" dirty="0" smtClean="0"/>
              <a:t>projekt </a:t>
            </a:r>
            <a:r>
              <a:rPr lang="cs-CZ" dirty="0"/>
              <a:t>sociálního bydlení musí naplňovat všechny požadavky na občanskou </a:t>
            </a:r>
            <a:r>
              <a:rPr lang="cs-CZ" dirty="0" smtClean="0"/>
              <a:t>vybavenost – MŠ a ZŠ v dostupné vzdálenosti, dostupný praktický lékař a sociální služby, prodej základních potravin a zboží v obci,  dostupná veřejná doprava (žadatel </a:t>
            </a:r>
            <a:r>
              <a:rPr lang="cs-CZ" dirty="0"/>
              <a:t>je popíše v kapitole 2 Studie proveditelnosti, její osnova je v příloze č. </a:t>
            </a:r>
            <a:r>
              <a:rPr lang="cs-CZ" dirty="0" smtClean="0"/>
              <a:t>4 Pravidel). </a:t>
            </a:r>
            <a:endParaRPr lang="cs-CZ" dirty="0"/>
          </a:p>
          <a:p>
            <a:endParaRPr lang="cs-CZ" dirty="0"/>
          </a:p>
        </p:txBody>
      </p:sp>
    </p:spTree>
    <p:extLst>
      <p:ext uri="{BB962C8B-B14F-4D97-AF65-F5344CB8AC3E}">
        <p14:creationId xmlns:p14="http://schemas.microsoft.com/office/powerpoint/2010/main" val="14728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286326"/>
            <a:ext cx="8596668" cy="1049313"/>
          </a:xfrm>
        </p:spPr>
        <p:txBody>
          <a:bodyPr>
            <a:normAutofit fontScale="90000"/>
          </a:bodyPr>
          <a:lstStyle/>
          <a:p>
            <a:r>
              <a:rPr lang="cs-CZ" dirty="0" smtClean="0"/>
              <a:t>Podmínky pro nakládání se sociálními byty</a:t>
            </a:r>
            <a:endParaRPr lang="cs-CZ" dirty="0"/>
          </a:p>
        </p:txBody>
      </p:sp>
      <p:sp>
        <p:nvSpPr>
          <p:cNvPr id="3" name="Zástupný symbol pro obsah 2"/>
          <p:cNvSpPr>
            <a:spLocks noGrp="1"/>
          </p:cNvSpPr>
          <p:nvPr>
            <p:ph idx="1"/>
          </p:nvPr>
        </p:nvSpPr>
        <p:spPr>
          <a:xfrm>
            <a:off x="397165" y="849745"/>
            <a:ext cx="9596580" cy="6240303"/>
          </a:xfrm>
        </p:spPr>
        <p:txBody>
          <a:bodyPr>
            <a:normAutofit lnSpcReduction="10000"/>
          </a:bodyPr>
          <a:lstStyle/>
          <a:p>
            <a:r>
              <a:rPr lang="cs-CZ" dirty="0"/>
              <a:t>U</a:t>
            </a:r>
            <a:r>
              <a:rPr lang="cs-CZ" dirty="0" smtClean="0"/>
              <a:t>zavření </a:t>
            </a:r>
            <a:r>
              <a:rPr lang="cs-CZ" dirty="0"/>
              <a:t>smlouvy o nájmu </a:t>
            </a:r>
            <a:r>
              <a:rPr lang="cs-CZ" dirty="0" smtClean="0"/>
              <a:t>nesmí být podmíněno složením </a:t>
            </a:r>
            <a:r>
              <a:rPr lang="cs-CZ" dirty="0"/>
              <a:t>finančních prostředků </a:t>
            </a:r>
            <a:r>
              <a:rPr lang="cs-CZ" dirty="0" smtClean="0"/>
              <a:t>(kauce)</a:t>
            </a:r>
          </a:p>
          <a:p>
            <a:r>
              <a:rPr lang="cs-CZ" dirty="0" smtClean="0"/>
              <a:t>Smlouva se uzavírá min. na 1 rok max. 2 roky s možností opakovaného prodloužení, pokud jsou podmínky pro uzavření smlouvy splněny</a:t>
            </a:r>
          </a:p>
          <a:p>
            <a:r>
              <a:rPr lang="cs-CZ" dirty="0"/>
              <a:t>Příjemce je povinen uzavřít nájemní smlouvu k </a:t>
            </a:r>
            <a:r>
              <a:rPr lang="cs-CZ" dirty="0" smtClean="0"/>
              <a:t>bytu </a:t>
            </a:r>
            <a:r>
              <a:rPr lang="cs-CZ" dirty="0"/>
              <a:t>s osobou z cílové skupiny, </a:t>
            </a:r>
          </a:p>
          <a:p>
            <a:r>
              <a:rPr lang="cs-CZ" dirty="0" smtClean="0"/>
              <a:t>Pokud </a:t>
            </a:r>
            <a:r>
              <a:rPr lang="cs-CZ" dirty="0"/>
              <a:t>jsou uspokojeni všichni žadatelé z cílových skupin daných výzvou v dané lokalitě, </a:t>
            </a:r>
            <a:r>
              <a:rPr lang="cs-CZ" dirty="0" smtClean="0"/>
              <a:t>lze uzavřít smlouvu s osobou mimo cílovou skupinu (max. na 1 rok)</a:t>
            </a:r>
          </a:p>
          <a:p>
            <a:r>
              <a:rPr lang="cs-CZ" dirty="0" smtClean="0"/>
              <a:t>V </a:t>
            </a:r>
            <a:r>
              <a:rPr lang="cs-CZ" dirty="0"/>
              <a:t>případě ukončení stávající nájemní smlouvy musí být nejpozději do tří měsíců od vyklizení sociálního bytu uzavřena nová nájemní smlouva s osobou z cílové skupiny. </a:t>
            </a:r>
            <a:endParaRPr lang="cs-CZ" dirty="0" smtClean="0"/>
          </a:p>
          <a:p>
            <a:r>
              <a:rPr lang="cs-CZ" dirty="0" smtClean="0"/>
              <a:t>Nájemní </a:t>
            </a:r>
            <a:r>
              <a:rPr lang="cs-CZ" dirty="0"/>
              <a:t>smlouva může být uzavřena pouze s osobou, která nemá uzavřenou jinou nájemní smlouvu, nemá ve vlastnictví ani spoluvlastnictví bytový dům, rodinný dům, byt, dům pro rekreační nebo jiné ubytovací účely. Tato podmínka se vztahuje na všechny osoby užívající domácnost sociálního bydlení. </a:t>
            </a:r>
            <a:endParaRPr lang="cs-CZ" dirty="0" smtClean="0"/>
          </a:p>
          <a:p>
            <a:r>
              <a:rPr lang="cs-CZ" b="1" dirty="0" smtClean="0"/>
              <a:t>Po </a:t>
            </a:r>
            <a:r>
              <a:rPr lang="cs-CZ" b="1" dirty="0"/>
              <a:t>dobu výkonu SOHZ sociální bydlení projektu musí být cílové skupině v </a:t>
            </a:r>
            <a:r>
              <a:rPr lang="cs-CZ" b="1" dirty="0" smtClean="0"/>
              <a:t>sociálních </a:t>
            </a:r>
            <a:r>
              <a:rPr lang="cs-CZ" b="1" dirty="0"/>
              <a:t>bytech dostupná podpora ve formě sociální </a:t>
            </a:r>
            <a:r>
              <a:rPr lang="cs-CZ" b="1" dirty="0" smtClean="0"/>
              <a:t>práce </a:t>
            </a:r>
          </a:p>
          <a:p>
            <a:r>
              <a:rPr lang="cs-CZ" dirty="0" smtClean="0"/>
              <a:t>Příjemce </a:t>
            </a:r>
            <a:r>
              <a:rPr lang="cs-CZ" dirty="0"/>
              <a:t>musí dodržovat podmínky pro nakládání se sociálními byty minimálně po dobu udržitelnosti projektu a po dobu platnosti Pověřovacího aktu k pověření výkonem SOHZ sociální </a:t>
            </a:r>
            <a:r>
              <a:rPr lang="cs-CZ" dirty="0" smtClean="0"/>
              <a:t>bydlení (20 let), resp. po dobu výkonu SOHZ v režimu </a:t>
            </a:r>
            <a:r>
              <a:rPr lang="cs-CZ" dirty="0"/>
              <a:t>de </a:t>
            </a:r>
            <a:r>
              <a:rPr lang="cs-CZ" dirty="0" err="1"/>
              <a:t>minimis</a:t>
            </a:r>
            <a:r>
              <a:rPr lang="cs-CZ" dirty="0"/>
              <a:t> </a:t>
            </a:r>
            <a:r>
              <a:rPr lang="cs-CZ" dirty="0" smtClean="0"/>
              <a:t>(20 let) </a:t>
            </a:r>
          </a:p>
          <a:p>
            <a:r>
              <a:rPr lang="cs-CZ" dirty="0" smtClean="0"/>
              <a:t>jsou </a:t>
            </a:r>
            <a:r>
              <a:rPr lang="cs-CZ" dirty="0"/>
              <a:t>doporučeny standardy minimální a maximální rozlohy sociálního bydlení v IROP k počtu osob v domácnosti </a:t>
            </a:r>
            <a:r>
              <a:rPr lang="cs-CZ" dirty="0" smtClean="0"/>
              <a:t>(Specifická pravidla výzvy č.85)</a:t>
            </a:r>
            <a:endParaRPr lang="cs-CZ" dirty="0"/>
          </a:p>
          <a:p>
            <a:endParaRPr lang="cs-CZ" dirty="0"/>
          </a:p>
        </p:txBody>
      </p:sp>
    </p:spTree>
    <p:extLst>
      <p:ext uri="{BB962C8B-B14F-4D97-AF65-F5344CB8AC3E}">
        <p14:creationId xmlns:p14="http://schemas.microsoft.com/office/powerpoint/2010/main" val="514560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286326"/>
            <a:ext cx="8596668" cy="1049313"/>
          </a:xfrm>
        </p:spPr>
        <p:txBody>
          <a:bodyPr>
            <a:normAutofit fontScale="90000"/>
          </a:bodyPr>
          <a:lstStyle/>
          <a:p>
            <a:r>
              <a:rPr lang="cs-CZ" dirty="0" smtClean="0"/>
              <a:t>Podmínky pro nakládání se sociálními byty</a:t>
            </a:r>
            <a:endParaRPr lang="cs-CZ" dirty="0"/>
          </a:p>
        </p:txBody>
      </p:sp>
      <p:sp>
        <p:nvSpPr>
          <p:cNvPr id="3" name="Zástupný symbol pro obsah 2"/>
          <p:cNvSpPr>
            <a:spLocks noGrp="1"/>
          </p:cNvSpPr>
          <p:nvPr>
            <p:ph idx="1"/>
          </p:nvPr>
        </p:nvSpPr>
        <p:spPr>
          <a:xfrm>
            <a:off x="508001" y="810982"/>
            <a:ext cx="9301017" cy="6279066"/>
          </a:xfrm>
        </p:spPr>
        <p:txBody>
          <a:bodyPr>
            <a:normAutofit/>
          </a:bodyPr>
          <a:lstStyle/>
          <a:p>
            <a:r>
              <a:rPr lang="cs-CZ" dirty="0"/>
              <a:t>Nájemné za 1 m</a:t>
            </a:r>
            <a:r>
              <a:rPr lang="cs-CZ" baseline="30000" dirty="0"/>
              <a:t>2</a:t>
            </a:r>
            <a:r>
              <a:rPr lang="cs-CZ" dirty="0"/>
              <a:t> podlahové plochy sociálního bytu </a:t>
            </a:r>
            <a:r>
              <a:rPr lang="cs-CZ" b="1" dirty="0"/>
              <a:t>nesmí překročit 61,10 Kč</a:t>
            </a:r>
            <a:r>
              <a:rPr lang="cs-CZ" dirty="0"/>
              <a:t>. Limit nájemného stanovuje Ministerstvo pro místní rozvoj. Informace o limitu jsou k dispozici na webu MMR. </a:t>
            </a:r>
          </a:p>
          <a:p>
            <a:r>
              <a:rPr lang="cs-CZ" dirty="0" smtClean="0"/>
              <a:t>Minimálně </a:t>
            </a:r>
            <a:r>
              <a:rPr lang="cs-CZ" b="1" dirty="0"/>
              <a:t>50 % členů </a:t>
            </a:r>
            <a:r>
              <a:rPr lang="cs-CZ" dirty="0"/>
              <a:t>užívajících domácnost, musí být v ekonomicky produktivním věku, tj. ve věku 15 až 64 let (děti do 14 let se do výpočtu nezapočítávají)</a:t>
            </a:r>
          </a:p>
          <a:p>
            <a:r>
              <a:rPr lang="cs-CZ" dirty="0" smtClean="0"/>
              <a:t>Nájemní </a:t>
            </a:r>
            <a:r>
              <a:rPr lang="cs-CZ" dirty="0"/>
              <a:t>smlouva bude uzavřena s osobou, která prokáže, že její průměrný čistý měsíční </a:t>
            </a:r>
            <a:r>
              <a:rPr lang="cs-CZ" dirty="0" smtClean="0"/>
              <a:t>příjem </a:t>
            </a:r>
            <a:r>
              <a:rPr lang="cs-CZ" dirty="0"/>
              <a:t>v období 12 </a:t>
            </a:r>
            <a:r>
              <a:rPr lang="cs-CZ" dirty="0" smtClean="0"/>
              <a:t>kalendářních měsíců před uzavřením nájemní smlouvy nepřesáhl </a:t>
            </a:r>
            <a:r>
              <a:rPr lang="cs-CZ" b="1" dirty="0" smtClean="0"/>
              <a:t>0,6 </a:t>
            </a:r>
            <a:r>
              <a:rPr lang="cs-CZ" b="1" dirty="0"/>
              <a:t>násobek průměrné hrubé </a:t>
            </a:r>
            <a:r>
              <a:rPr lang="cs-CZ" b="1" dirty="0" smtClean="0"/>
              <a:t>měsíční </a:t>
            </a:r>
            <a:r>
              <a:rPr lang="cs-CZ" b="1" dirty="0"/>
              <a:t>mzdy </a:t>
            </a:r>
            <a:r>
              <a:rPr lang="cs-CZ" dirty="0"/>
              <a:t>podle údajů ČSÚ. </a:t>
            </a:r>
          </a:p>
          <a:p>
            <a:r>
              <a:rPr lang="cs-CZ" dirty="0" smtClean="0"/>
              <a:t>V případě více osob v bytě - měsíční </a:t>
            </a:r>
            <a:r>
              <a:rPr lang="cs-CZ" dirty="0"/>
              <a:t>průměr součtu čistých příjmů a sociálních dávek všech členů domácnosti </a:t>
            </a:r>
            <a:r>
              <a:rPr lang="cs-CZ" dirty="0" smtClean="0"/>
              <a:t>nepřesáhne </a:t>
            </a:r>
            <a:r>
              <a:rPr lang="cs-CZ" dirty="0"/>
              <a:t>za 12 kalendářních měsíců před uzavřením nájemní smlouvy: </a:t>
            </a:r>
          </a:p>
          <a:p>
            <a:pPr lvl="1"/>
            <a:r>
              <a:rPr lang="cs-CZ" dirty="0" smtClean="0"/>
              <a:t>0,8 </a:t>
            </a:r>
            <a:r>
              <a:rPr lang="cs-CZ" dirty="0"/>
              <a:t>násobek průměrné měsíční mzdy, jedná-li se o domácnost se 2 členy; </a:t>
            </a:r>
          </a:p>
          <a:p>
            <a:pPr lvl="1"/>
            <a:r>
              <a:rPr lang="cs-CZ" dirty="0" smtClean="0"/>
              <a:t>0,9 </a:t>
            </a:r>
            <a:r>
              <a:rPr lang="cs-CZ" dirty="0"/>
              <a:t>násobek průměrné měsíční mzdy, jedná-li se o domácnost se 3 členy; </a:t>
            </a:r>
          </a:p>
          <a:p>
            <a:pPr lvl="1"/>
            <a:r>
              <a:rPr lang="cs-CZ" dirty="0" smtClean="0"/>
              <a:t>1,0 </a:t>
            </a:r>
            <a:r>
              <a:rPr lang="cs-CZ" dirty="0"/>
              <a:t>násobek průměrné měsíční mzdy, jedná-li se o domácnost se 4 členy; </a:t>
            </a:r>
          </a:p>
          <a:p>
            <a:pPr lvl="1"/>
            <a:r>
              <a:rPr lang="cs-CZ" dirty="0" smtClean="0"/>
              <a:t>1,2 </a:t>
            </a:r>
            <a:r>
              <a:rPr lang="cs-CZ" dirty="0"/>
              <a:t>násobek průměrné měsíční mzdy, jedná-li se o domácnost s 5 a více</a:t>
            </a:r>
          </a:p>
          <a:p>
            <a:endParaRPr lang="cs-CZ" dirty="0"/>
          </a:p>
          <a:p>
            <a:endParaRPr lang="cs-CZ" sz="1800" dirty="0"/>
          </a:p>
        </p:txBody>
      </p:sp>
    </p:spTree>
    <p:extLst>
      <p:ext uri="{BB962C8B-B14F-4D97-AF65-F5344CB8AC3E}">
        <p14:creationId xmlns:p14="http://schemas.microsoft.com/office/powerpoint/2010/main" val="1305203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350982"/>
            <a:ext cx="8596668" cy="618836"/>
          </a:xfrm>
        </p:spPr>
        <p:txBody>
          <a:bodyPr>
            <a:normAutofit fontScale="90000"/>
          </a:bodyPr>
          <a:lstStyle/>
          <a:p>
            <a:r>
              <a:rPr lang="cs-CZ" dirty="0" smtClean="0"/>
              <a:t>Zacílení podpory</a:t>
            </a:r>
            <a:endParaRPr lang="cs-CZ" dirty="0"/>
          </a:p>
        </p:txBody>
      </p:sp>
      <p:sp>
        <p:nvSpPr>
          <p:cNvPr id="3" name="Zástupný symbol pro obsah 2"/>
          <p:cNvSpPr>
            <a:spLocks noGrp="1"/>
          </p:cNvSpPr>
          <p:nvPr>
            <p:ph idx="1"/>
          </p:nvPr>
        </p:nvSpPr>
        <p:spPr>
          <a:xfrm>
            <a:off x="677334" y="1182255"/>
            <a:ext cx="8596668" cy="5541818"/>
          </a:xfrm>
        </p:spPr>
        <p:txBody>
          <a:bodyPr>
            <a:normAutofit/>
          </a:bodyPr>
          <a:lstStyle/>
          <a:p>
            <a:r>
              <a:rPr lang="cs-CZ" sz="2000" b="1" dirty="0" smtClean="0"/>
              <a:t>Území realizace</a:t>
            </a:r>
            <a:r>
              <a:rPr lang="cs-CZ" sz="2000" dirty="0" smtClean="0"/>
              <a:t>: </a:t>
            </a:r>
            <a:r>
              <a:rPr lang="cs-CZ" sz="1800" dirty="0" smtClean="0"/>
              <a:t>území působnosti MAS Ekoregion Úhlava </a:t>
            </a:r>
          </a:p>
          <a:p>
            <a:pPr lvl="1"/>
            <a:r>
              <a:rPr lang="cs-CZ" sz="1800" dirty="0" smtClean="0"/>
              <a:t>Správní území obcí Bezděkov</a:t>
            </a:r>
            <a:r>
              <a:rPr lang="cs-CZ" sz="1800" dirty="0"/>
              <a:t>, Čachrov, Dešenice, Hamry, Chudenín, Janovice nad Úhlavou, Klenová, Modrava, Nýrsko, Prášily, Srní, Strážov a Železná </a:t>
            </a:r>
            <a:r>
              <a:rPr lang="cs-CZ" sz="1800" dirty="0" smtClean="0"/>
              <a:t>Ruda</a:t>
            </a:r>
          </a:p>
          <a:p>
            <a:r>
              <a:rPr lang="cs-CZ" sz="2000" b="1" dirty="0"/>
              <a:t>Oprávnění žadatelé</a:t>
            </a:r>
            <a:r>
              <a:rPr lang="cs-CZ" sz="2000" dirty="0" smtClean="0"/>
              <a:t>: </a:t>
            </a:r>
          </a:p>
          <a:p>
            <a:pPr lvl="1"/>
            <a:r>
              <a:rPr lang="cs-CZ" sz="1800" dirty="0" smtClean="0"/>
              <a:t>Obce;</a:t>
            </a:r>
          </a:p>
          <a:p>
            <a:pPr lvl="1"/>
            <a:r>
              <a:rPr lang="cs-CZ" sz="1800" dirty="0" smtClean="0"/>
              <a:t>nestátní </a:t>
            </a:r>
            <a:r>
              <a:rPr lang="cs-CZ" sz="1800" dirty="0"/>
              <a:t>neziskové organizace; </a:t>
            </a:r>
            <a:endParaRPr lang="cs-CZ" sz="1800" dirty="0" smtClean="0"/>
          </a:p>
          <a:p>
            <a:pPr lvl="1"/>
            <a:r>
              <a:rPr lang="cs-CZ" sz="1800" dirty="0" smtClean="0"/>
              <a:t>Církve a církevní organizace </a:t>
            </a:r>
          </a:p>
          <a:p>
            <a:pPr marL="0" indent="0">
              <a:buNone/>
            </a:pPr>
            <a:r>
              <a:rPr lang="cs-CZ" b="1" i="1" dirty="0"/>
              <a:t>Nestátní neziskové organizace, církve a církevní organizace </a:t>
            </a:r>
            <a:r>
              <a:rPr lang="cs-CZ" b="1" i="1" dirty="0" smtClean="0"/>
              <a:t>musí vykonávat </a:t>
            </a:r>
            <a:r>
              <a:rPr lang="cs-CZ" i="1" dirty="0" smtClean="0"/>
              <a:t>po </a:t>
            </a:r>
            <a:r>
              <a:rPr lang="cs-CZ" i="1" dirty="0"/>
              <a:t>celou dobu realizace a udržitelnosti činnost alespoň v jedné z </a:t>
            </a:r>
            <a:r>
              <a:rPr lang="cs-CZ" i="1" dirty="0" smtClean="0"/>
              <a:t>oblastí - podpora </a:t>
            </a:r>
            <a:r>
              <a:rPr lang="cs-CZ" i="1" dirty="0"/>
              <a:t>nebo ochrana osob se zdravotním postižením a znevýhodněných </a:t>
            </a:r>
            <a:r>
              <a:rPr lang="cs-CZ" i="1" dirty="0" smtClean="0"/>
              <a:t>osob</a:t>
            </a:r>
            <a:r>
              <a:rPr lang="cs-CZ" i="1" dirty="0"/>
              <a:t> </a:t>
            </a:r>
            <a:r>
              <a:rPr lang="cs-CZ" i="1" dirty="0" smtClean="0"/>
              <a:t>nebo sociální </a:t>
            </a:r>
            <a:r>
              <a:rPr lang="cs-CZ" i="1" dirty="0"/>
              <a:t>služby či aktivity sociálního začleňování</a:t>
            </a:r>
            <a:r>
              <a:rPr lang="cs-CZ" i="1" dirty="0" smtClean="0"/>
              <a:t>. Účelem </a:t>
            </a:r>
            <a:r>
              <a:rPr lang="cs-CZ" i="1" dirty="0"/>
              <a:t>hlavní činnosti není vytváření zisku.</a:t>
            </a:r>
            <a:endParaRPr lang="cs-CZ" dirty="0"/>
          </a:p>
        </p:txBody>
      </p:sp>
    </p:spTree>
    <p:extLst>
      <p:ext uri="{BB962C8B-B14F-4D97-AF65-F5344CB8AC3E}">
        <p14:creationId xmlns:p14="http://schemas.microsoft.com/office/powerpoint/2010/main" val="927995925"/>
      </p:ext>
    </p:extLst>
  </p:cSld>
  <p:clrMapOvr>
    <a:masterClrMapping/>
  </p:clrMapOvr>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1370</TotalTime>
  <Words>3618</Words>
  <Application>Microsoft Office PowerPoint</Application>
  <PresentationFormat>Širokoúhlá obrazovka</PresentationFormat>
  <Paragraphs>204</Paragraphs>
  <Slides>26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26</vt:i4>
      </vt:variant>
    </vt:vector>
  </HeadingPairs>
  <TitlesOfParts>
    <vt:vector size="30" baseType="lpstr">
      <vt:lpstr>Arial</vt:lpstr>
      <vt:lpstr>Trebuchet MS</vt:lpstr>
      <vt:lpstr>Wingdings 3</vt:lpstr>
      <vt:lpstr>Fazeta</vt:lpstr>
      <vt:lpstr>5.Výzva IROP Sociální bydlení</vt:lpstr>
      <vt:lpstr>Programový rámec IROP Sociální bydlení</vt:lpstr>
      <vt:lpstr>Programový rámec IROP Sociální bydlení</vt:lpstr>
      <vt:lpstr>Veřejná podpora</vt:lpstr>
      <vt:lpstr>Zacílení podpory -Podporované aktivity</vt:lpstr>
      <vt:lpstr>Sociální bydlení  Parametry stanovené pro IROP</vt:lpstr>
      <vt:lpstr>Podmínky pro nakládání se sociálními byty</vt:lpstr>
      <vt:lpstr>Podmínky pro nakládání se sociálními byty</vt:lpstr>
      <vt:lpstr>Zacílení podpory</vt:lpstr>
      <vt:lpstr>Hlavní podporované aktivity </vt:lpstr>
      <vt:lpstr>Vedlejší podporované aktivity </vt:lpstr>
      <vt:lpstr>Způsobilé výdaje</vt:lpstr>
      <vt:lpstr>Způsobilé výdaje na hlavní aktivity projektu</vt:lpstr>
      <vt:lpstr>Způsobilé výdaje na hlavní aktivity projektu</vt:lpstr>
      <vt:lpstr>Způsobilé výdaje na vedlejší aktivity projektu</vt:lpstr>
      <vt:lpstr>Povinné přílohy žádosti</vt:lpstr>
      <vt:lpstr>Povinné přílohy žádosti</vt:lpstr>
      <vt:lpstr>Povinné přílohy žádosti</vt:lpstr>
      <vt:lpstr>Povinné přílohy žádosti</vt:lpstr>
      <vt:lpstr>Povinné přílohy žádosti</vt:lpstr>
      <vt:lpstr>Projekty generující příjmy</vt:lpstr>
      <vt:lpstr>Modul CBA - Cost Benefit Analýzy (analýzy nákladů a výnosů)</vt:lpstr>
      <vt:lpstr>Prezentace aplikace PowerPoint</vt:lpstr>
      <vt:lpstr>Hodnocení projektů</vt:lpstr>
      <vt:lpstr>Hodnocení projektů</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1.Výzva IROP Bezpečnost dopravy</dc:title>
  <dc:creator>Gabriela Šindlerová</dc:creator>
  <cp:lastModifiedBy>Tomáš Havránek</cp:lastModifiedBy>
  <cp:revision>138</cp:revision>
  <cp:lastPrinted>2019-01-07T09:10:51Z</cp:lastPrinted>
  <dcterms:created xsi:type="dcterms:W3CDTF">2018-12-19T08:59:12Z</dcterms:created>
  <dcterms:modified xsi:type="dcterms:W3CDTF">2019-07-25T08:22:00Z</dcterms:modified>
</cp:coreProperties>
</file>