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2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4050833"/>
            <a:ext cx="9489989" cy="72711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Seminář pro žadatele, </a:t>
            </a:r>
            <a:r>
              <a:rPr lang="cs-CZ" sz="2800" dirty="0" smtClean="0"/>
              <a:t>23. 7. 2018</a:t>
            </a:r>
            <a:r>
              <a:rPr lang="cs-CZ" sz="2800" dirty="0" smtClean="0"/>
              <a:t>, Nýrsko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57" y="5445212"/>
            <a:ext cx="2715858" cy="9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71" y="5445212"/>
            <a:ext cx="102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40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Podpora </a:t>
            </a:r>
            <a:r>
              <a:rPr lang="cs-CZ" sz="2400" dirty="0"/>
              <a:t>zahrnuje hmotné a nehmotné investice v živočišné a rostlinné výrobě, je určena na investice do zemědělských staveb a technologií pro živočišnou a rostlinnou výrobu a pro školkařskou produkci. Podporovány budou též investice na pořízení mobilních strojů pro zemědělskou výrobu a investice do pořízení </a:t>
            </a:r>
            <a:r>
              <a:rPr lang="cs-CZ" sz="2400" dirty="0" err="1"/>
              <a:t>peletovacích</a:t>
            </a:r>
            <a:r>
              <a:rPr lang="cs-CZ" sz="2400" dirty="0"/>
              <a:t> zařízení pro vlastní spotřebu v zemědělském podniku. </a:t>
            </a:r>
            <a:endParaRPr lang="cs-CZ" dirty="0"/>
          </a:p>
          <a:p>
            <a:r>
              <a:rPr lang="cs-CZ" sz="2400" dirty="0"/>
              <a:t>Žadatel - Zemědělský podnikatel. </a:t>
            </a:r>
            <a:endParaRPr lang="cs-CZ" dirty="0"/>
          </a:p>
          <a:p>
            <a:r>
              <a:rPr lang="pl-PL" sz="2400" dirty="0"/>
              <a:t>Výše dotace: 50 % výdajů, ze kterých je stanovena dotace </a:t>
            </a:r>
          </a:p>
          <a:p>
            <a:r>
              <a:rPr lang="cs-CZ" sz="2400" dirty="0" smtClean="0"/>
              <a:t>+ 10 </a:t>
            </a:r>
            <a:r>
              <a:rPr lang="cs-CZ" sz="2400" dirty="0"/>
              <a:t>% pro mladé začínající </a:t>
            </a:r>
            <a:r>
              <a:rPr lang="cs-CZ" sz="2400" dirty="0" smtClean="0"/>
              <a:t>zemědělce</a:t>
            </a:r>
          </a:p>
          <a:p>
            <a:r>
              <a:rPr lang="cs-CZ" sz="2400" dirty="0" smtClean="0"/>
              <a:t>+ </a:t>
            </a:r>
            <a:r>
              <a:rPr lang="cs-CZ" sz="2400" dirty="0"/>
              <a:t>10 % pro oblasti čelící přírodním a jiným zvláštním omezením znevýhodněním podle nařízení vlády č. 72/2015 Sb. </a:t>
            </a:r>
            <a:r>
              <a:rPr lang="cs-CZ" sz="2400" dirty="0" smtClean="0"/>
              <a:t>- LFA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1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u="sng" dirty="0"/>
              <a:t>Způsobilé výdaje </a:t>
            </a:r>
          </a:p>
          <a:p>
            <a:r>
              <a:rPr lang="cs-CZ" sz="2400" dirty="0"/>
              <a:t>Dotaci lze poskytnout pouze na investiční výdaje</a:t>
            </a:r>
          </a:p>
          <a:p>
            <a:r>
              <a:rPr lang="cs-CZ" sz="2400" dirty="0"/>
              <a:t>Stavby, stroje a technologie v živočišné výrobě </a:t>
            </a:r>
          </a:p>
          <a:p>
            <a:r>
              <a:rPr lang="cs-CZ" sz="2400" dirty="0" smtClean="0"/>
              <a:t>Stavby</a:t>
            </a:r>
            <a:r>
              <a:rPr lang="cs-CZ" sz="2400" dirty="0"/>
              <a:t>, stroje a technologie pro rostlinnou a školkařskou výrobu </a:t>
            </a:r>
          </a:p>
          <a:p>
            <a:r>
              <a:rPr lang="cs-CZ" sz="2400" dirty="0" err="1" smtClean="0"/>
              <a:t>Peletárny</a:t>
            </a:r>
            <a:r>
              <a:rPr lang="cs-CZ" sz="2400" dirty="0"/>
              <a:t>, jejichž veškerá produkce bude spotřebována přímo v zemědělském </a:t>
            </a:r>
            <a:r>
              <a:rPr lang="cs-CZ" sz="2400" dirty="0" smtClean="0"/>
              <a:t>podniku</a:t>
            </a:r>
            <a:endParaRPr lang="cs-CZ" sz="2400" dirty="0"/>
          </a:p>
          <a:p>
            <a:r>
              <a:rPr lang="cs-CZ" sz="2400" dirty="0" smtClean="0"/>
              <a:t>Nákup </a:t>
            </a:r>
            <a:r>
              <a:rPr lang="cs-CZ" sz="2400" dirty="0"/>
              <a:t>nemovitosti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0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– Investice do zemědělských podniků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fontScale="92500" lnSpcReduction="10000"/>
          </a:bodyPr>
          <a:lstStyle/>
          <a:p>
            <a:r>
              <a:rPr lang="cs-CZ" sz="2400" i="1" u="sng" dirty="0" smtClean="0"/>
              <a:t>Přílohy </a:t>
            </a:r>
            <a:r>
              <a:rPr lang="cs-CZ" sz="2400" i="1" u="sng" dirty="0"/>
              <a:t>předkládané při podání Žádosti o dotaci na MAS </a:t>
            </a:r>
            <a:endParaRPr lang="cs-CZ" dirty="0"/>
          </a:p>
          <a:p>
            <a:r>
              <a:rPr lang="cs-CZ" sz="2000" dirty="0"/>
              <a:t>Souhlasné stanovisko Ministerstva životního prostředí dle závazného vzoru (vydává krajské středisko Agentura ochrany přírody a krajiny České republiky nebo místně příslušná správa NP). Příloha bude požadována pouze v případě, kdy předmětem dotace bude výstavba/rekonstrukce oplocení pastevního areálu nebo chov vodní drůbeže (viz Příloha 7 Pravidel) – prostá kopie. 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000" dirty="0"/>
              <a:t>U projektu vyžadujícího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- prostá kopie. </a:t>
            </a: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400" u="sng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46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/>
              <a:t>Podporovány budou investice do vybraných nezemědělských činností dle Klasifikace ekonomických činností (</a:t>
            </a:r>
            <a:r>
              <a:rPr lang="cs-CZ" sz="2000" dirty="0" smtClean="0"/>
              <a:t>CZ-NACE)</a:t>
            </a:r>
          </a:p>
          <a:p>
            <a:r>
              <a:rPr lang="cs-CZ" sz="2000" u="sng" dirty="0" smtClean="0"/>
              <a:t>Žadatel</a:t>
            </a:r>
            <a:r>
              <a:rPr lang="cs-CZ" sz="2000" dirty="0" smtClean="0"/>
              <a:t> - </a:t>
            </a:r>
            <a:r>
              <a:rPr lang="cs-CZ" sz="2000" dirty="0"/>
              <a:t>Podnikatelské subjekty (FO a PO) - </a:t>
            </a:r>
            <a:r>
              <a:rPr lang="cs-CZ" sz="2000" dirty="0" err="1"/>
              <a:t>mikropodniky</a:t>
            </a:r>
            <a:r>
              <a:rPr lang="cs-CZ" sz="2000" dirty="0"/>
              <a:t> a malé podniky ve venkovských oblastech, jakož i </a:t>
            </a:r>
            <a:r>
              <a:rPr lang="cs-CZ" sz="2000" dirty="0" smtClean="0"/>
              <a:t>zemědělci</a:t>
            </a:r>
            <a:endParaRPr lang="cs-CZ" sz="2000" dirty="0"/>
          </a:p>
          <a:p>
            <a:r>
              <a:rPr lang="cs-CZ" u="sng" dirty="0" smtClean="0"/>
              <a:t>Výše podpory:</a:t>
            </a:r>
            <a:endParaRPr lang="cs-CZ" u="sng" dirty="0"/>
          </a:p>
          <a:p>
            <a:r>
              <a:rPr lang="cs-CZ" dirty="0"/>
              <a:t>Podpora (pro oba režimy podpory) je poskytována jako příspěvek na vynaložené způsobilé výdaje, a to ve výši: </a:t>
            </a:r>
          </a:p>
          <a:p>
            <a:r>
              <a:rPr lang="cs-CZ" dirty="0" smtClean="0"/>
              <a:t>25 </a:t>
            </a:r>
            <a:r>
              <a:rPr lang="cs-CZ" dirty="0"/>
              <a:t>% výdajů, ze kterých je stanovena dotace, pro velké podniky </a:t>
            </a:r>
          </a:p>
          <a:p>
            <a:r>
              <a:rPr lang="pl-PL" dirty="0" smtClean="0"/>
              <a:t>35 </a:t>
            </a:r>
            <a:r>
              <a:rPr lang="pl-PL" dirty="0"/>
              <a:t>% výdajů, ze kterých je stanovena dotace, pro střední podniky </a:t>
            </a:r>
          </a:p>
          <a:p>
            <a:r>
              <a:rPr lang="pl-PL" dirty="0" smtClean="0"/>
              <a:t>45 </a:t>
            </a:r>
            <a:r>
              <a:rPr lang="pl-PL" dirty="0"/>
              <a:t>% výdajů, ze kterých je stanovena dotace, pro malé podniky </a:t>
            </a:r>
            <a:endParaRPr lang="cs-CZ" dirty="0"/>
          </a:p>
          <a:p>
            <a:r>
              <a:rPr lang="cs-CZ" dirty="0" smtClean="0"/>
              <a:t>Podpora </a:t>
            </a:r>
            <a:r>
              <a:rPr lang="cs-CZ" dirty="0"/>
              <a:t>je poskytována ve dvou režimech, ze kterých si žadatel může zvolit: </a:t>
            </a:r>
          </a:p>
          <a:p>
            <a:r>
              <a:rPr lang="cs-CZ" dirty="0"/>
              <a:t>1) Režim blokové výjimky – projekty musí být v souladu s čl. 14 Nařízení Komise č. 651/2014. </a:t>
            </a:r>
          </a:p>
          <a:p>
            <a:r>
              <a:rPr lang="cs-CZ" dirty="0"/>
              <a:t>2) Režim </a:t>
            </a:r>
            <a:r>
              <a:rPr lang="cs-CZ" i="1" dirty="0"/>
              <a:t>de </a:t>
            </a:r>
            <a:r>
              <a:rPr lang="cs-CZ" i="1" dirty="0" err="1" smtClean="0"/>
              <a:t>minimis</a:t>
            </a:r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21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 smtClean="0"/>
              <a:t>Způsobilé výdaje</a:t>
            </a:r>
          </a:p>
          <a:p>
            <a:r>
              <a:rPr lang="cs-CZ" sz="2000" dirty="0"/>
              <a:t>Dotaci lze poskytnout pouze na investiční </a:t>
            </a:r>
            <a:r>
              <a:rPr lang="cs-CZ" sz="2000" dirty="0" smtClean="0"/>
              <a:t>výdaje</a:t>
            </a:r>
            <a:endParaRPr lang="cs-CZ" sz="2000" dirty="0"/>
          </a:p>
          <a:p>
            <a:r>
              <a:rPr lang="cs-CZ" sz="2000" dirty="0"/>
              <a:t>S</a:t>
            </a:r>
            <a:r>
              <a:rPr lang="cs-CZ" sz="2000" dirty="0" smtClean="0"/>
              <a:t>tavební </a:t>
            </a:r>
            <a:r>
              <a:rPr lang="cs-CZ" sz="2000" dirty="0"/>
              <a:t>obnova (přestavba, modernizace, statické zabezpečení) či nová výstavba provozovny, kanceláře (včetně nezbytného zázemí pro zaměstnance) či malokapacitního ubytovacího zařízení (včetně stravování a dalších budov a ploch v rámci turistické infrastruktury, sportoviště a příslušné zázemí) </a:t>
            </a:r>
          </a:p>
          <a:p>
            <a:r>
              <a:rPr lang="cs-CZ" sz="2000" dirty="0" smtClean="0"/>
              <a:t>Pořízení </a:t>
            </a:r>
            <a:r>
              <a:rPr lang="cs-CZ" sz="2000" dirty="0"/>
              <a:t>strojů, technologií a dalšího vybavení sloužícího pro nezemědělskou činnost (nákup zařízení, užitkových vozů kategorie N1, vybavení, hardware, software) v souvislosti s projektem (včetně montáže a zkoušky před uvedením pořizovaného majetku do stavu způsobilého k užívání) </a:t>
            </a:r>
          </a:p>
          <a:p>
            <a:r>
              <a:rPr lang="cs-CZ" sz="2000" dirty="0" smtClean="0"/>
              <a:t>Doplňující výdaje </a:t>
            </a:r>
            <a:r>
              <a:rPr lang="cs-CZ" sz="2000" dirty="0"/>
              <a:t>jako součást projektu (úprava povrchů, náklady na výstavbu odstavných a parkovacích stání, oplocení, nákup a výsadba doprovodné zeleně) </a:t>
            </a:r>
            <a:endParaRPr lang="cs-CZ" sz="2000" dirty="0" smtClean="0"/>
          </a:p>
          <a:p>
            <a:r>
              <a:rPr lang="cs-CZ" sz="2000" dirty="0" smtClean="0"/>
              <a:t>Nákup nemovitosti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2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181233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Specifická pravidla </a:t>
            </a:r>
            <a:r>
              <a:rPr lang="cs-CZ" sz="2800" dirty="0">
                <a:solidFill>
                  <a:schemeClr val="accent2"/>
                </a:solidFill>
              </a:rPr>
              <a:t>– Podpora investic na založení nebo rozvoj nezemědělských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037969"/>
            <a:ext cx="8596668" cy="5502874"/>
          </a:xfrm>
        </p:spPr>
        <p:txBody>
          <a:bodyPr>
            <a:noAutofit/>
          </a:bodyPr>
          <a:lstStyle/>
          <a:p>
            <a:r>
              <a:rPr lang="cs-CZ" sz="2000" dirty="0" smtClean="0"/>
              <a:t>Kritéria přijatelnosti a další podmínky (bloková výjimka) – pravidla str. 59</a:t>
            </a:r>
          </a:p>
          <a:p>
            <a:r>
              <a:rPr lang="cs-CZ" sz="2000" u="sng" dirty="0"/>
              <a:t>Přílohy předkládané při podání Žádosti o dotaci na MAS:</a:t>
            </a:r>
            <a:r>
              <a:rPr lang="cs-CZ" sz="2400" u="sng" dirty="0"/>
              <a:t>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případě, že se projekt týká činností R 93 nebo I 56 dle CZ NACE, doloží žadatel dokument prokazující, že v okruhu 10 km od místa realizace se nachází objekt venkovské turistiky s návštěvností min. 2000 osob/rok; v dokumentaci musí být uveden i popis způsobu výpočtu návštěvnosti, pokud způsob nevyplývá z charakteru </a:t>
            </a:r>
            <a:r>
              <a:rPr lang="cs-CZ" sz="2000" dirty="0" smtClean="0"/>
              <a:t>dokumentu</a:t>
            </a:r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zásadní změnu výrobního postupu, pak Kartu majetku pro majetek užívaný při činnosti, jež má být modernizována – prostá kopie.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případě, že je dotace poskytována v režimu blokové výjimky na rozšíření výrobního sortimentu stávající provozovny, pak Kartu majetku znovupoužitého majetku – prostá kopie.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7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091496"/>
            <a:ext cx="7766936" cy="1646302"/>
          </a:xfrm>
        </p:spPr>
        <p:txBody>
          <a:bodyPr/>
          <a:lstStyle/>
          <a:p>
            <a:pPr algn="ctr"/>
            <a:r>
              <a:rPr lang="cs-CZ" sz="2800" b="1" i="1" dirty="0"/>
              <a:t>Výzva MAS č.</a:t>
            </a:r>
            <a:r>
              <a:rPr lang="cs-CZ" sz="2800" dirty="0"/>
              <a:t> </a:t>
            </a:r>
            <a:r>
              <a:rPr lang="cs-CZ" sz="2800" dirty="0" smtClean="0"/>
              <a:t>2 </a:t>
            </a:r>
            <a:r>
              <a:rPr lang="cs-CZ" sz="2800" dirty="0"/>
              <a:t>k předkládání Žádostí o podporu v rámci operace 19.2.1.  Programu rozvoje venkova na období 2014 – 2020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2595" y="4050833"/>
            <a:ext cx="9489989" cy="727113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Děkuji za pozornost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" y="98330"/>
            <a:ext cx="8403052" cy="1385357"/>
          </a:xfrm>
          <a:prstGeom prst="rect">
            <a:avLst/>
          </a:prstGeom>
        </p:spPr>
      </p:pic>
      <p:pic>
        <p:nvPicPr>
          <p:cNvPr id="1026" name="Obrázek 2" descr="C:\Users\poodri\AppData\Local\Temp\Rar$DRa0.564\logaEU\PRV\RGB\JPG\CZ_RO_B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19257" r="5405" b="17838"/>
          <a:stretch>
            <a:fillRect/>
          </a:stretch>
        </p:blipFill>
        <p:spPr bwMode="auto">
          <a:xfrm>
            <a:off x="508858" y="5445212"/>
            <a:ext cx="4829890" cy="88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3" descr="C:\Users\poodri\AppData\Local\Temp\Rar$DRa0.378\loga PRV\logo\barevne\logo PRV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57" y="5445212"/>
            <a:ext cx="2715858" cy="9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71" y="5445212"/>
            <a:ext cx="1025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LogoPlnoBarev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/>
              <a:t>Výzva MAS č.</a:t>
            </a:r>
            <a:r>
              <a:rPr lang="cs-CZ" dirty="0"/>
              <a:t> </a:t>
            </a:r>
            <a:r>
              <a:rPr lang="cs-CZ" dirty="0" smtClean="0"/>
              <a:t>2 </a:t>
            </a:r>
            <a:r>
              <a:rPr lang="cs-CZ" dirty="0"/>
              <a:t>k předkládání Žádostí o podporu v rámci operace 19.2.1.  Programu rozvoje venkova na období 2014 –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Vyhlášení výzvy: </a:t>
            </a:r>
            <a:r>
              <a:rPr lang="cs-CZ" sz="2400" dirty="0" smtClean="0"/>
              <a:t>13.7.2018 </a:t>
            </a:r>
            <a:r>
              <a:rPr lang="cs-CZ" sz="2400" dirty="0" smtClean="0"/>
              <a:t>– </a:t>
            </a:r>
            <a:r>
              <a:rPr lang="cs-CZ" sz="2400" dirty="0" smtClean="0"/>
              <a:t>10.8.2018</a:t>
            </a:r>
            <a:endParaRPr lang="cs-CZ" sz="2400" dirty="0" smtClean="0"/>
          </a:p>
          <a:p>
            <a:r>
              <a:rPr lang="cs-CZ" sz="2400" dirty="0" smtClean="0"/>
              <a:t>Příjem žádostí: </a:t>
            </a:r>
            <a:r>
              <a:rPr lang="cs-CZ" sz="2400" dirty="0" smtClean="0"/>
              <a:t>13.7.2018 </a:t>
            </a:r>
            <a:r>
              <a:rPr lang="cs-CZ" sz="2400" dirty="0"/>
              <a:t>– </a:t>
            </a:r>
            <a:r>
              <a:rPr lang="cs-CZ" sz="2400" dirty="0" smtClean="0"/>
              <a:t>10.8.2018</a:t>
            </a:r>
            <a:endParaRPr lang="cs-CZ" sz="2400" dirty="0" smtClean="0"/>
          </a:p>
          <a:p>
            <a:r>
              <a:rPr lang="cs-CZ" sz="2400" dirty="0"/>
              <a:t>Termín registrace na RO SZIF: </a:t>
            </a:r>
            <a:r>
              <a:rPr lang="cs-CZ" sz="2400" dirty="0" smtClean="0"/>
              <a:t>31.8.2018</a:t>
            </a:r>
            <a:endParaRPr lang="cs-CZ" sz="2400" dirty="0"/>
          </a:p>
          <a:p>
            <a:r>
              <a:rPr lang="cs-CZ" sz="2400" dirty="0" smtClean="0"/>
              <a:t>Termín doručení listinných příloh na RO SZIF: </a:t>
            </a:r>
            <a:r>
              <a:rPr lang="cs-CZ" sz="2400" dirty="0" smtClean="0"/>
              <a:t>31.8.2018 </a:t>
            </a:r>
            <a:r>
              <a:rPr lang="cs-CZ" sz="2400" dirty="0" smtClean="0"/>
              <a:t>(zajišťuje MAS)</a:t>
            </a:r>
          </a:p>
          <a:p>
            <a:r>
              <a:rPr lang="cs-CZ" sz="2400" dirty="0" smtClean="0"/>
              <a:t>Celková alokace výzvy: </a:t>
            </a:r>
            <a:r>
              <a:rPr lang="cs-CZ" sz="2400" dirty="0"/>
              <a:t>3</a:t>
            </a:r>
            <a:r>
              <a:rPr lang="cs-CZ" sz="2400" dirty="0" smtClean="0"/>
              <a:t> 609 500</a:t>
            </a:r>
            <a:r>
              <a:rPr lang="cs-CZ" sz="2400" dirty="0" smtClean="0"/>
              <a:t>,- Kč</a:t>
            </a:r>
            <a:endParaRPr lang="cs-CZ" sz="2400" dirty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7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Přehled alokací vyhlášených </a:t>
            </a:r>
            <a:r>
              <a:rPr lang="cs-CZ" dirty="0" err="1" smtClean="0"/>
              <a:t>Fichí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Investice do zemědělských podniků: 2 </a:t>
            </a:r>
            <a:r>
              <a:rPr lang="cs-CZ" sz="2400" dirty="0" smtClean="0"/>
              <a:t>107 </a:t>
            </a:r>
            <a:r>
              <a:rPr lang="cs-CZ" sz="2400" dirty="0" smtClean="0"/>
              <a:t>000,- Kč</a:t>
            </a:r>
          </a:p>
          <a:p>
            <a:r>
              <a:rPr lang="cs-CZ" sz="2400" dirty="0" smtClean="0"/>
              <a:t>Podpora </a:t>
            </a:r>
            <a:r>
              <a:rPr lang="cs-CZ" sz="2400" dirty="0"/>
              <a:t>investic na založení nebo rozvoj </a:t>
            </a:r>
            <a:r>
              <a:rPr lang="cs-CZ" sz="2400" dirty="0" smtClean="0"/>
              <a:t>nezemědělských činností: </a:t>
            </a:r>
            <a:r>
              <a:rPr lang="cs-CZ" sz="2400" dirty="0" smtClean="0"/>
              <a:t>1 502 </a:t>
            </a:r>
            <a:r>
              <a:rPr lang="cs-CZ" sz="2400" dirty="0"/>
              <a:t>5</a:t>
            </a:r>
            <a:r>
              <a:rPr lang="cs-CZ" sz="2400" dirty="0" smtClean="0"/>
              <a:t>00</a:t>
            </a:r>
            <a:r>
              <a:rPr lang="cs-CZ" sz="2400" dirty="0" smtClean="0"/>
              <a:t>,- Kč</a:t>
            </a:r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71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dirty="0" smtClean="0"/>
              <a:t>Komunikace se SZIF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Základní nástroj – </a:t>
            </a:r>
            <a:r>
              <a:rPr lang="cs-CZ" sz="2400" dirty="0"/>
              <a:t>P</a:t>
            </a:r>
            <a:r>
              <a:rPr lang="cs-CZ" sz="2400" dirty="0" smtClean="0"/>
              <a:t>ortál farmáře (PF)</a:t>
            </a:r>
          </a:p>
          <a:p>
            <a:r>
              <a:rPr lang="cs-CZ" sz="2400" dirty="0" smtClean="0"/>
              <a:t>Přístup na základě </a:t>
            </a:r>
            <a:r>
              <a:rPr lang="cs-CZ" sz="2400" dirty="0"/>
              <a:t>žádosti osobně na CP SZIF, RO SZIF a </a:t>
            </a:r>
            <a:r>
              <a:rPr lang="cs-CZ" sz="2400" dirty="0" smtClean="0"/>
              <a:t>na </a:t>
            </a:r>
            <a:r>
              <a:rPr lang="cs-CZ" sz="2400" dirty="0"/>
              <a:t>Oddělení příjmu žádostí a </a:t>
            </a:r>
            <a:r>
              <a:rPr lang="cs-CZ" sz="2400" dirty="0" smtClean="0"/>
              <a:t>LPIS (Plzeň, </a:t>
            </a:r>
            <a:r>
              <a:rPr lang="it-IT" sz="2400" dirty="0"/>
              <a:t>Nerudova 2672/35, 301 00 </a:t>
            </a:r>
            <a:r>
              <a:rPr lang="it-IT" sz="2400" dirty="0" smtClean="0"/>
              <a:t>Plzeň</a:t>
            </a:r>
            <a:r>
              <a:rPr lang="cs-CZ" sz="2400" dirty="0"/>
              <a:t>, tel.: 603 258 </a:t>
            </a:r>
            <a:r>
              <a:rPr lang="cs-CZ" sz="2400" dirty="0" smtClean="0"/>
              <a:t>441)</a:t>
            </a:r>
          </a:p>
          <a:p>
            <a:r>
              <a:rPr lang="cs-CZ" sz="2400" dirty="0" smtClean="0"/>
              <a:t>Zasláním do schránky uživatele na PF je dokument ze strany SZIF považován za doručený.</a:t>
            </a:r>
          </a:p>
          <a:p>
            <a:r>
              <a:rPr lang="cs-CZ" sz="2400" dirty="0" smtClean="0"/>
              <a:t>Na PF lze nastavit zasílání informačních zpráv o zaslaných dokumentech na e-mail žadatele.</a:t>
            </a:r>
          </a:p>
          <a:p>
            <a:r>
              <a:rPr lang="cs-CZ" sz="2400" dirty="0" smtClean="0"/>
              <a:t>Kontaktním místem pro předkládání dokumentace v listinné podobě je MAS</a:t>
            </a:r>
          </a:p>
          <a:p>
            <a:r>
              <a:rPr lang="cs-CZ" sz="2400" dirty="0" smtClean="0"/>
              <a:t>Podpis Dohody a Dodatků k Dohodě – RO SZIF České Budějovice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5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544063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Povinnost zajistit realizaci projektu do 24 měsíců od podpisu Dohody</a:t>
            </a:r>
          </a:p>
          <a:p>
            <a:r>
              <a:rPr lang="cs-CZ" sz="2400" dirty="0" smtClean="0"/>
              <a:t>Povinnost archivace dokumentace k projektu po dobu 10 let od proplacení dotace</a:t>
            </a:r>
          </a:p>
          <a:p>
            <a:r>
              <a:rPr lang="cs-CZ" sz="2400" dirty="0" smtClean="0"/>
              <a:t>Povinnost vybrat dodavatele v souladu s pravidly pro poskytnutí dotace (dokumentace na MAS do 63 na RO SZIF do 70 kalendářních dnů)</a:t>
            </a:r>
          </a:p>
          <a:p>
            <a:r>
              <a:rPr lang="cs-CZ" sz="2400" dirty="0" smtClean="0"/>
              <a:t>Žadatel musí mít uspořádány právní vztahy k nemovitostem na kterých jsou realizovány stavební výdaje (stavba i pozemek pod stavbou), nebo do kterých budou umístěny stroje (pouze stavba) od data podání žádosti o platbu po dobu vázanosti projektu na účel.</a:t>
            </a:r>
          </a:p>
          <a:p>
            <a:r>
              <a:rPr lang="cs-CZ" sz="2400" dirty="0" smtClean="0"/>
              <a:t>Správní akt stavebního úřadu platný ke dni podání žádosti na MAS, pravomocný ke dni předložení přílohy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3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Obecná pravidla pro poskytnutí dotace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2"/>
            <a:ext cx="8596668" cy="5362831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 jedné </a:t>
            </a:r>
            <a:r>
              <a:rPr lang="cs-CZ" sz="2400" dirty="0" err="1" smtClean="0"/>
              <a:t>Fichi</a:t>
            </a:r>
            <a:r>
              <a:rPr lang="cs-CZ" sz="2400" dirty="0"/>
              <a:t> </a:t>
            </a:r>
            <a:r>
              <a:rPr lang="cs-CZ" sz="2400" dirty="0" smtClean="0"/>
              <a:t>pouze jedna žádost na stejný předmět podnikání (CZ NACE)</a:t>
            </a:r>
          </a:p>
          <a:p>
            <a:r>
              <a:rPr lang="cs-CZ" sz="2400" dirty="0" smtClean="0"/>
              <a:t>Způsobilé výdaje od podání žádosti o dotaci do předložení žádosti o platbu – limity příloha 3 Pravidel</a:t>
            </a:r>
          </a:p>
          <a:p>
            <a:r>
              <a:rPr lang="cs-CZ" sz="2400" dirty="0" smtClean="0"/>
              <a:t>Bodové hodnocení nelze po předložení žádosti měnit</a:t>
            </a:r>
          </a:p>
          <a:p>
            <a:r>
              <a:rPr lang="cs-CZ" sz="2400" dirty="0" smtClean="0"/>
              <a:t>Nevyplněné hodnocení – 0 bodů</a:t>
            </a:r>
          </a:p>
          <a:p>
            <a:r>
              <a:rPr lang="cs-CZ" sz="2400" dirty="0" smtClean="0"/>
              <a:t>Žádost se na MAS předává prostřednictvím Portálu farmáře</a:t>
            </a:r>
          </a:p>
          <a:p>
            <a:r>
              <a:rPr lang="cs-CZ" sz="2400" dirty="0" smtClean="0"/>
              <a:t>Administrativní kontrola – věcné hodnocení – výběr projektů na MAS – administrace na RO SZIF</a:t>
            </a:r>
          </a:p>
          <a:p>
            <a:r>
              <a:rPr lang="cs-CZ" sz="2400" dirty="0" smtClean="0"/>
              <a:t>Vybrané přílohy lze vzhledem k velikosti nebo formátu předložit v listinné podobě</a:t>
            </a:r>
          </a:p>
          <a:p>
            <a:r>
              <a:rPr lang="cs-CZ" sz="2400" dirty="0" smtClean="0"/>
              <a:t>Finanční zdraví – způsobilé výdaje nad 1 000 000,- Kč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18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podání žádosti na MAS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Správní akt stavebního úřadu</a:t>
            </a:r>
          </a:p>
          <a:p>
            <a:r>
              <a:rPr lang="cs-CZ" sz="2400" dirty="0" smtClean="0"/>
              <a:t>Stavebním úřadem ověřená projektová dokumentace předkládaná k řízení stavebního úřadu</a:t>
            </a:r>
          </a:p>
          <a:p>
            <a:r>
              <a:rPr lang="cs-CZ" sz="2400" dirty="0" smtClean="0"/>
              <a:t>Půdorys stavby / dispozice technologie – pokud není projektová dokumentace</a:t>
            </a:r>
          </a:p>
          <a:p>
            <a:r>
              <a:rPr lang="cs-CZ" sz="2400" dirty="0" smtClean="0"/>
              <a:t>Katastrální mapa s vyznačením lokalizace předmětu projektu (netýká se mobilních strojů)</a:t>
            </a:r>
          </a:p>
          <a:p>
            <a:r>
              <a:rPr lang="cs-CZ" sz="2400" dirty="0" smtClean="0"/>
              <a:t>Formulář pro posouzení finančního zdraví</a:t>
            </a:r>
          </a:p>
          <a:p>
            <a:r>
              <a:rPr lang="cs-CZ" sz="2400" dirty="0" smtClean="0"/>
              <a:t>Prohlášení o zařazení podniku do kategorie velikosti podniku</a:t>
            </a:r>
          </a:p>
          <a:p>
            <a:r>
              <a:rPr lang="cs-CZ" sz="2400" dirty="0" smtClean="0"/>
              <a:t>Nákup nemovitosti – znalecký posudek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1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po registraci na RO SZIF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Dokumentace k provedenému výběrovému řízení dle Seznamu dokumentace k Výběrovému / zadávacímu řízení (</a:t>
            </a:r>
            <a:r>
              <a:rPr lang="cs-CZ" sz="2400" dirty="0"/>
              <a:t>www.eagri.cz/prv a </a:t>
            </a:r>
            <a:r>
              <a:rPr lang="cs-CZ" sz="2400" dirty="0" smtClean="0"/>
              <a:t>www.szif.cz)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Aktualizovaný Formulář žádosti o dotaci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24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741405"/>
          </a:xfrm>
        </p:spPr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accent2"/>
                </a:solidFill>
              </a:rPr>
              <a:t>Přílohy žádosti společné pro všechna opatření předkládané  při podpisu Dohody</a:t>
            </a:r>
            <a:endParaRPr lang="cs-CZ" sz="2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136823"/>
            <a:ext cx="8596668" cy="490454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dirty="0"/>
          </a:p>
          <a:p>
            <a:r>
              <a:rPr lang="cs-CZ" sz="2400" dirty="0"/>
              <a:t>Potvrzení finančního úřadu o bezdlužnosti, popř. povolení k posečkání úhrady daně nebo rozložení úhrady daně do splátek. Datum tohoto potvrzení nesmí být starší než datum podání Žádosti o dotaci na </a:t>
            </a:r>
            <a:r>
              <a:rPr lang="cs-CZ" sz="2400" dirty="0" smtClean="0"/>
              <a:t>MAS.</a:t>
            </a:r>
            <a:endParaRPr lang="cs-CZ" sz="2400" dirty="0"/>
          </a:p>
          <a:p>
            <a:endParaRPr lang="cs-CZ" sz="2400" dirty="0" smtClean="0"/>
          </a:p>
          <a:p>
            <a:endParaRPr lang="cs-CZ" dirty="0"/>
          </a:p>
          <a:p>
            <a:r>
              <a:rPr lang="cs-CZ" sz="2400" dirty="0"/>
              <a:t>V případě, že je podpora poskytována v režimu de </a:t>
            </a:r>
            <a:r>
              <a:rPr lang="cs-CZ" sz="2400" dirty="0" err="1"/>
              <a:t>minimis</a:t>
            </a:r>
            <a:r>
              <a:rPr lang="cs-CZ" sz="2400" dirty="0"/>
              <a:t>, vyplněné Čestné prohlášení k de </a:t>
            </a:r>
            <a:r>
              <a:rPr lang="cs-CZ" sz="2400" dirty="0" err="1" smtClean="0"/>
              <a:t>minimis</a:t>
            </a:r>
            <a:r>
              <a:rPr lang="cs-CZ" sz="2400" dirty="0" smtClean="0"/>
              <a:t>. 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4" name="Picture 5" descr="LogoPlnoBarev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696" y="295708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64332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1337</Words>
  <Application>Microsoft Office PowerPoint</Application>
  <PresentationFormat>Širokoúhlá obrazovka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Fazeta</vt:lpstr>
      <vt:lpstr>Výzva MAS č. 2 k předkládání Žádostí o podporu v rámci operace 19.2.1.  Programu rozvoje venkova na období 2014 – 2020 </vt:lpstr>
      <vt:lpstr>Výzva MAS č. 2 k předkládání Žádostí o podporu v rámci operace 19.2.1.  Programu rozvoje venkova na období 2014 – 2020</vt:lpstr>
      <vt:lpstr>Přehled alokací vyhlášených Fichí</vt:lpstr>
      <vt:lpstr>Komunikace se SZIF</vt:lpstr>
      <vt:lpstr>Obecná pravidla pro poskytnutí dotace</vt:lpstr>
      <vt:lpstr>Obecná pravidla pro poskytnutí dotace</vt:lpstr>
      <vt:lpstr>Přílohy žádosti společné pro všechna opatření předkládané  při podání žádosti na MAS</vt:lpstr>
      <vt:lpstr>Přílohy žádosti společné pro všechna opatření předkládané  po registraci na RO SZIF</vt:lpstr>
      <vt:lpstr>Přílohy žádosti společné pro všechna opatření předkládané  při podpisu Dohody</vt:lpstr>
      <vt:lpstr>Specifická pravidla – Investice do zemědělských podniků</vt:lpstr>
      <vt:lpstr>Specifická pravidla – Investice do zemědělských podniků</vt:lpstr>
      <vt:lpstr>Specifická pravidla – Investice do zemědělských podniků</vt:lpstr>
      <vt:lpstr>Specifická pravidla – Podpora investic na založení nebo rozvoj nezemědělských činností </vt:lpstr>
      <vt:lpstr>Specifická pravidla – Podpora investic na založení nebo rozvoj nezemědělských činností </vt:lpstr>
      <vt:lpstr>Specifická pravidla – Podpora investic na založení nebo rozvoj nezemědělských činností </vt:lpstr>
      <vt:lpstr>Výzva MAS č. 2 k předkládání Žádostí o podporu v rámci operace 19.2.1.  Programu rozvoje venkova na období 2014 – 2020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Výzva MAS č. 1 k předkládání Žádostí o podporu v rámci operace 19.2.1.  Programu rozvoje venkova na období 2014 – 2020</dc:title>
  <dc:creator>Tomáš Havránek</dc:creator>
  <cp:lastModifiedBy>Tomáš Havránek</cp:lastModifiedBy>
  <cp:revision>51</cp:revision>
  <dcterms:created xsi:type="dcterms:W3CDTF">2018-03-01T13:01:15Z</dcterms:created>
  <dcterms:modified xsi:type="dcterms:W3CDTF">2018-07-23T06:10:57Z</dcterms:modified>
</cp:coreProperties>
</file>